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C2D24"/>
        </a:solidFill>
      </p:bgPr>
    </p:bg>
    <p:spTree>
      <p:nvGrpSpPr>
        <p:cNvPr id="1" name=""/>
        <p:cNvGrpSpPr/>
        <p:nvPr/>
      </p:nvGrpSpPr>
      <p:grpSpPr>
        <a:xfrm>
          <a:off x="0" y="0"/>
          <a:ext cx="0" cy="0"/>
          <a:chOff x="0" y="0"/>
          <a:chExt cx="0" cy="0"/>
        </a:xfrm>
      </p:grpSpPr>
      <p:sp>
        <p:nvSpPr>
          <p:cNvPr id="2" name="Shape 0"/>
          <p:cNvSpPr/>
          <p:nvPr/>
        </p:nvSpPr>
        <p:spPr>
          <a:xfrm>
            <a:off x="8869680" y="-2011680"/>
            <a:ext cx="5669280" cy="5669280"/>
          </a:xfrm>
          <a:prstGeom prst="ellipse">
            <a:avLst/>
          </a:prstGeom>
          <a:solidFill>
            <a:srgbClr val="24402F"/>
          </a:solidFill>
          <a:ln/>
        </p:spPr>
      </p:sp>
      <p:sp>
        <p:nvSpPr>
          <p:cNvPr id="3" name="Shape 1"/>
          <p:cNvSpPr/>
          <p:nvPr/>
        </p:nvSpPr>
        <p:spPr>
          <a:xfrm>
            <a:off x="10058400" y="3566160"/>
            <a:ext cx="4206240" cy="4206240"/>
          </a:xfrm>
          <a:prstGeom prst="ellipse">
            <a:avLst/>
          </a:prstGeom>
          <a:solidFill>
            <a:srgbClr val="21392C"/>
          </a:solidFill>
          <a:ln/>
        </p:spPr>
      </p:sp>
      <p:sp>
        <p:nvSpPr>
          <p:cNvPr id="4" name="Text 2"/>
          <p:cNvSpPr/>
          <p:nvPr/>
        </p:nvSpPr>
        <p:spPr>
          <a:xfrm>
            <a:off x="640080" y="1051560"/>
            <a:ext cx="10911535" cy="274320"/>
          </a:xfrm>
          <a:prstGeom prst="rect">
            <a:avLst/>
          </a:prstGeom>
          <a:noFill/>
          <a:ln/>
        </p:spPr>
        <p:txBody>
          <a:bodyPr wrap="square" lIns="0" tIns="0" rIns="0" bIns="0" rtlCol="0" anchor="ctr"/>
          <a:lstStyle/>
          <a:p>
            <a:pPr indent="0" marL="0">
              <a:buNone/>
            </a:pPr>
            <a:r>
              <a:rPr lang="en-US" sz="1100" b="1" spc="220" kern="0" dirty="0">
                <a:solidFill>
                  <a:srgbClr val="5FD98C"/>
                </a:solidFill>
                <a:latin typeface="Poppins" pitchFamily="34" charset="0"/>
                <a:ea typeface="Poppins" pitchFamily="34" charset="-122"/>
                <a:cs typeface="Poppins" pitchFamily="34" charset="-120"/>
              </a:rPr>
              <a:t>APPMILLA · MICRO-AGENTS · JULY 2026</a:t>
            </a:r>
            <a:endParaRPr lang="en-US" sz="1100" dirty="0"/>
          </a:p>
        </p:txBody>
      </p:sp>
      <p:sp>
        <p:nvSpPr>
          <p:cNvPr id="5" name="Text 3"/>
          <p:cNvSpPr/>
          <p:nvPr/>
        </p:nvSpPr>
        <p:spPr>
          <a:xfrm>
            <a:off x="640080" y="1572768"/>
            <a:ext cx="10607040" cy="1554480"/>
          </a:xfrm>
          <a:prstGeom prst="rect">
            <a:avLst/>
          </a:prstGeom>
          <a:noFill/>
          <a:ln/>
        </p:spPr>
        <p:txBody>
          <a:bodyPr wrap="square" lIns="0" tIns="0" rIns="0" bIns="0" rtlCol="0" anchor="ctr"/>
          <a:lstStyle/>
          <a:p>
            <a:pPr indent="0" marL="0">
              <a:lnSpc>
                <a:spcPct val="103000"/>
              </a:lnSpc>
              <a:buNone/>
            </a:pPr>
            <a:r>
              <a:rPr lang="en-US" sz="4400" b="1" dirty="0">
                <a:solidFill>
                  <a:srgbClr val="FFFFFF"/>
                </a:solidFill>
                <a:latin typeface="Poppins" pitchFamily="34" charset="0"/>
                <a:ea typeface="Poppins" pitchFamily="34" charset="-122"/>
                <a:cs typeface="Poppins" pitchFamily="34" charset="-120"/>
              </a:rPr>
              <a:t>AI agents you can actually </a:t>
            </a:r>
            <a:pPr indent="0" marL="0">
              <a:lnSpc>
                <a:spcPct val="103000"/>
              </a:lnSpc>
              <a:buNone/>
            </a:pPr>
            <a:r>
              <a:rPr lang="en-US" sz="4400" b="1" dirty="0">
                <a:solidFill>
                  <a:srgbClr val="42FF8A"/>
                </a:solidFill>
                <a:latin typeface="Poppins" pitchFamily="34" charset="0"/>
                <a:ea typeface="Poppins" pitchFamily="34" charset="-122"/>
                <a:cs typeface="Poppins" pitchFamily="34" charset="-120"/>
              </a:rPr>
              <a:t>trust</a:t>
            </a:r>
            <a:pPr indent="0" marL="0">
              <a:lnSpc>
                <a:spcPct val="103000"/>
              </a:lnSpc>
              <a:buNone/>
            </a:pPr>
            <a:r>
              <a:rPr lang="en-US" sz="4400" b="1" dirty="0">
                <a:solidFill>
                  <a:srgbClr val="FFFFFF"/>
                </a:solidFill>
                <a:latin typeface="Poppins" pitchFamily="34" charset="0"/>
                <a:ea typeface="Poppins" pitchFamily="34" charset="-122"/>
                <a:cs typeface="Poppins" pitchFamily="34" charset="-120"/>
              </a:rPr>
              <a:t> with your business.</a:t>
            </a:r>
            <a:endParaRPr lang="en-US" sz="4400" dirty="0"/>
          </a:p>
        </p:txBody>
      </p:sp>
      <p:sp>
        <p:nvSpPr>
          <p:cNvPr id="6" name="Text 4"/>
          <p:cNvSpPr/>
          <p:nvPr/>
        </p:nvSpPr>
        <p:spPr>
          <a:xfrm>
            <a:off x="640080" y="3611880"/>
            <a:ext cx="9784080" cy="1280160"/>
          </a:xfrm>
          <a:prstGeom prst="rect">
            <a:avLst/>
          </a:prstGeom>
          <a:noFill/>
          <a:ln/>
        </p:spPr>
        <p:txBody>
          <a:bodyPr wrap="square" lIns="0" tIns="0" rIns="0" bIns="0" rtlCol="0" anchor="ctr"/>
          <a:lstStyle/>
          <a:p>
            <a:pPr indent="0" marL="0">
              <a:lnSpc>
                <a:spcPct val="132000"/>
              </a:lnSpc>
              <a:buNone/>
            </a:pPr>
            <a:r>
              <a:rPr lang="en-US" sz="1550" dirty="0">
                <a:solidFill>
                  <a:srgbClr val="A6B3AB"/>
                </a:solidFill>
                <a:latin typeface="Poppins" pitchFamily="34" charset="0"/>
                <a:ea typeface="Poppins" pitchFamily="34" charset="-122"/>
                <a:cs typeface="Poppins" pitchFamily="34" charset="-120"/>
              </a:rPr>
              <a:t>Small AI agents, one job each. Every agent must pass an exam to exist, asks permission before it acts, and earns independence the way a new employee does — with every decision on a permanent record. Running live today.</a:t>
            </a:r>
            <a:endParaRPr lang="en-US" sz="1550" dirty="0"/>
          </a:p>
        </p:txBody>
      </p:sp>
      <p:sp>
        <p:nvSpPr>
          <p:cNvPr id="7" name="Text 5"/>
          <p:cNvSpPr/>
          <p:nvPr/>
        </p:nvSpPr>
        <p:spPr>
          <a:xfrm>
            <a:off x="640080" y="5074920"/>
            <a:ext cx="8229600" cy="822960"/>
          </a:xfrm>
          <a:prstGeom prst="rect">
            <a:avLst/>
          </a:prstGeom>
          <a:noFill/>
          <a:ln/>
        </p:spPr>
        <p:txBody>
          <a:bodyPr wrap="square" lIns="0" tIns="0" rIns="0" bIns="0" rtlCol="0" anchor="ctr"/>
          <a:lstStyle/>
          <a:p>
            <a:pPr indent="0" marL="0">
              <a:lnSpc>
                <a:spcPct val="135000"/>
              </a:lnSpc>
              <a:buNone/>
            </a:pPr>
            <a:r>
              <a:rPr lang="en-US" sz="1400" b="1" dirty="0">
                <a:solidFill>
                  <a:srgbClr val="FFFFFF"/>
                </a:solidFill>
                <a:latin typeface="Poppins" pitchFamily="34" charset="0"/>
                <a:ea typeface="Poppins" pitchFamily="34" charset="-122"/>
                <a:cs typeface="Poppins" pitchFamily="34" charset="-120"/>
              </a:rPr>
              <a:t>Built by Appmilla</a:t>
            </a:r>
            <a:endParaRPr lang="en-US" sz="1400" dirty="0"/>
          </a:p>
          <a:p>
            <a:pPr indent="0" marL="0">
              <a:lnSpc>
                <a:spcPct val="135000"/>
              </a:lnSpc>
              <a:buNone/>
            </a:pPr>
            <a:r>
              <a:rPr lang="en-US" sz="1300" dirty="0">
                <a:solidFill>
                  <a:srgbClr val="A6B3AB"/>
                </a:solidFill>
                <a:latin typeface="Poppins" pitchFamily="34" charset="0"/>
                <a:ea typeface="Poppins" pitchFamily="34" charset="-122"/>
                <a:cs typeface="Poppins" pitchFamily="34" charset="-120"/>
              </a:rPr>
              <a:t>appmilla.com</a:t>
            </a:r>
            <a:endParaRPr lang="en-US" sz="1400" dirty="0"/>
          </a:p>
        </p:txBody>
      </p:sp>
      <p:pic>
        <p:nvPicPr>
          <p:cNvPr id="8" name="Image 0" descr="appmilla">    </p:cNvPr>
          <p:cNvPicPr>
            <a:picLocks noChangeAspect="1"/>
          </p:cNvPicPr>
          <p:nvPr/>
        </p:nvPicPr>
        <p:blipFill>
          <a:blip r:embed="rId1"/>
          <a:stretch>
            <a:fillRect/>
          </a:stretch>
        </p:blipFill>
        <p:spPr>
          <a:xfrm>
            <a:off x="640080" y="6053328"/>
            <a:ext cx="658368" cy="431123"/>
          </a:xfrm>
          <a:prstGeom prst="rect">
            <a:avLst/>
          </a:prstGeom>
        </p:spPr>
      </p:pic>
      <p:sp>
        <p:nvSpPr>
          <p:cNvPr id="9" name="Text 6"/>
          <p:cNvSpPr/>
          <p:nvPr/>
        </p:nvSpPr>
        <p:spPr>
          <a:xfrm>
            <a:off x="1444752" y="6053328"/>
            <a:ext cx="2377440" cy="431123"/>
          </a:xfrm>
          <a:prstGeom prst="rect">
            <a:avLst/>
          </a:prstGeom>
          <a:noFill/>
          <a:ln/>
        </p:spPr>
        <p:txBody>
          <a:bodyPr wrap="square" lIns="0" tIns="0" rIns="0" bIns="0" rtlCol="0" anchor="ctr"/>
          <a:lstStyle/>
          <a:p>
            <a:pPr indent="0" marL="0">
              <a:buNone/>
            </a:pPr>
            <a:r>
              <a:rPr lang="en-US" sz="2300" b="1" spc="-100" kern="0" dirty="0">
                <a:solidFill>
                  <a:srgbClr val="FFFFFF"/>
                </a:solidFill>
                <a:latin typeface="Poppins" pitchFamily="34" charset="0"/>
                <a:ea typeface="Poppins" pitchFamily="34" charset="-122"/>
                <a:cs typeface="Poppins" pitchFamily="34" charset="-120"/>
              </a:rPr>
              <a:t>appmilla</a:t>
            </a:r>
            <a:endParaRPr lang="en-US" sz="2300" dirty="0"/>
          </a:p>
        </p:txBody>
      </p:sp>
      <p:sp>
        <p:nvSpPr>
          <p:cNvPr id="10" name="Text 7"/>
          <p:cNvSpPr/>
          <p:nvPr/>
        </p:nvSpPr>
        <p:spPr>
          <a:xfrm>
            <a:off x="10820095" y="6473952"/>
            <a:ext cx="1005840" cy="274320"/>
          </a:xfrm>
          <a:prstGeom prst="rect">
            <a:avLst/>
          </a:prstGeom>
          <a:noFill/>
          <a:ln/>
        </p:spPr>
        <p:txBody>
          <a:bodyPr wrap="square" lIns="0" tIns="0" rIns="0" bIns="0" rtlCol="0" anchor="ctr"/>
          <a:lstStyle/>
          <a:p>
            <a:pPr algn="r" indent="0" marL="0">
              <a:buNone/>
            </a:pPr>
            <a:r>
              <a:rPr lang="en-US" sz="900" dirty="0">
                <a:solidFill>
                  <a:srgbClr val="7E8C84"/>
                </a:solidFill>
                <a:latin typeface="Poppins" pitchFamily="34" charset="0"/>
                <a:ea typeface="Poppins" pitchFamily="34" charset="-122"/>
                <a:cs typeface="Poppins" pitchFamily="34" charset="-120"/>
              </a:rPr>
              <a:t>1 / 14</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Text 0"/>
          <p:cNvSpPr/>
          <p:nvPr/>
        </p:nvSpPr>
        <p:spPr>
          <a:xfrm>
            <a:off x="640080" y="475488"/>
            <a:ext cx="10911535" cy="274320"/>
          </a:xfrm>
          <a:prstGeom prst="rect">
            <a:avLst/>
          </a:prstGeom>
          <a:noFill/>
          <a:ln/>
        </p:spPr>
        <p:txBody>
          <a:bodyPr wrap="square" lIns="0" tIns="0" rIns="0" bIns="0" rtlCol="0" anchor="ctr"/>
          <a:lstStyle/>
          <a:p>
            <a:pPr indent="0" marL="0">
              <a:buNone/>
            </a:pPr>
            <a:r>
              <a:rPr lang="en-US" sz="1100" b="1" spc="220" kern="0" dirty="0">
                <a:solidFill>
                  <a:srgbClr val="3F8C43"/>
                </a:solidFill>
                <a:latin typeface="Poppins" pitchFamily="34" charset="0"/>
                <a:ea typeface="Poppins" pitchFamily="34" charset="-122"/>
                <a:cs typeface="Poppins" pitchFamily="34" charset="-120"/>
              </a:rPr>
              <a:t>THE MARKET · EVERYONE WANTS AGENTS, NOBODY TRUSTS THEM</a:t>
            </a:r>
            <a:endParaRPr lang="en-US" sz="1100" dirty="0"/>
          </a:p>
        </p:txBody>
      </p:sp>
      <p:sp>
        <p:nvSpPr>
          <p:cNvPr id="3" name="Text 1"/>
          <p:cNvSpPr/>
          <p:nvPr/>
        </p:nvSpPr>
        <p:spPr>
          <a:xfrm>
            <a:off x="640080" y="841248"/>
            <a:ext cx="10911535" cy="1371600"/>
          </a:xfrm>
          <a:prstGeom prst="rect">
            <a:avLst/>
          </a:prstGeom>
          <a:noFill/>
          <a:ln/>
        </p:spPr>
        <p:txBody>
          <a:bodyPr wrap="square" lIns="0" tIns="0" rIns="0" bIns="0" rtlCol="0" anchor="t"/>
          <a:lstStyle/>
          <a:p>
            <a:pPr indent="0" marL="0">
              <a:lnSpc>
                <a:spcPct val="103000"/>
              </a:lnSpc>
              <a:buNone/>
            </a:pPr>
            <a:r>
              <a:rPr lang="en-US" sz="2600" b="1" dirty="0">
                <a:solidFill>
                  <a:srgbClr val="1C2D24"/>
                </a:solidFill>
                <a:latin typeface="Poppins" pitchFamily="34" charset="0"/>
                <a:ea typeface="Poppins" pitchFamily="34" charset="-122"/>
                <a:cs typeface="Poppins" pitchFamily="34" charset="-120"/>
              </a:rPr>
              <a:t>Deployment isn't the hard part. Staying deployed is.</a:t>
            </a:r>
            <a:endParaRPr lang="en-US" sz="2600" dirty="0"/>
          </a:p>
        </p:txBody>
      </p:sp>
      <p:sp>
        <p:nvSpPr>
          <p:cNvPr id="4" name="Text 2"/>
          <p:cNvSpPr/>
          <p:nvPr/>
        </p:nvSpPr>
        <p:spPr>
          <a:xfrm>
            <a:off x="640080" y="1481328"/>
            <a:ext cx="10911535" cy="1554480"/>
          </a:xfrm>
          <a:prstGeom prst="rect">
            <a:avLst/>
          </a:prstGeom>
          <a:noFill/>
          <a:ln/>
        </p:spPr>
        <p:txBody>
          <a:bodyPr wrap="square" lIns="0" tIns="0" rIns="0" bIns="0" rtlCol="0" anchor="t"/>
          <a:lstStyle/>
          <a:p>
            <a:pPr indent="0" marL="0">
              <a:lnSpc>
                <a:spcPct val="130000"/>
              </a:lnSpc>
              <a:buNone/>
            </a:pPr>
            <a:r>
              <a:rPr lang="en-US" sz="1150" dirty="0">
                <a:solidFill>
                  <a:srgbClr val="3C4B43"/>
                </a:solidFill>
                <a:latin typeface="Poppins" pitchFamily="34" charset="0"/>
                <a:ea typeface="Poppins" pitchFamily="34" charset="-122"/>
                <a:cs typeface="Poppins" pitchFamily="34" charset="-120"/>
              </a:rPr>
              <a:t>Businesses are racing to put AI agents to work — and pulling them back out. The pattern in the industry's own research is consistent: a company deploys an agent, the agent does something nobody approved, and the agent gets switched off. Spending keeps rising anyway. The missing piece isn't a smarter AI. It's a way to say what an agent may do on its own, watch it earn that right, and prove what it did.</a:t>
            </a:r>
            <a:endParaRPr lang="en-US" sz="1150" dirty="0"/>
          </a:p>
        </p:txBody>
      </p:sp>
      <p:sp>
        <p:nvSpPr>
          <p:cNvPr id="5" name="Shape 3"/>
          <p:cNvSpPr/>
          <p:nvPr/>
        </p:nvSpPr>
        <p:spPr>
          <a:xfrm>
            <a:off x="640080" y="3154680"/>
            <a:ext cx="2522144" cy="1691640"/>
          </a:xfrm>
          <a:prstGeom prst="roundRect">
            <a:avLst>
              <a:gd name="adj" fmla="val 5405"/>
            </a:avLst>
          </a:prstGeom>
          <a:solidFill>
            <a:srgbClr val="EAF4EC"/>
          </a:solidFill>
          <a:ln w="12700">
            <a:solidFill>
              <a:srgbClr val="CDE6D2"/>
            </a:solidFill>
            <a:prstDash val="solid"/>
          </a:ln>
          <a:effectLst>
            <a:outerShdw sx="100000" sy="100000" kx="0" ky="0" algn="bl" rotWithShape="0" blurRad="114300" dist="38100" dir="8100000">
              <a:srgbClr val="1C2D24">
                <a:alpha val="11000"/>
              </a:srgbClr>
            </a:outerShdw>
          </a:effectLst>
        </p:spPr>
      </p:sp>
      <p:sp>
        <p:nvSpPr>
          <p:cNvPr id="6" name="Shape 4"/>
          <p:cNvSpPr/>
          <p:nvPr/>
        </p:nvSpPr>
        <p:spPr>
          <a:xfrm>
            <a:off x="640080" y="3282696"/>
            <a:ext cx="54864" cy="1435608"/>
          </a:xfrm>
          <a:prstGeom prst="rect">
            <a:avLst/>
          </a:prstGeom>
          <a:solidFill>
            <a:srgbClr val="42FF8A"/>
          </a:solidFill>
          <a:ln/>
        </p:spPr>
      </p:sp>
      <p:sp>
        <p:nvSpPr>
          <p:cNvPr id="7" name="Text 5"/>
          <p:cNvSpPr/>
          <p:nvPr/>
        </p:nvSpPr>
        <p:spPr>
          <a:xfrm>
            <a:off x="841248" y="3300984"/>
            <a:ext cx="2156384" cy="502920"/>
          </a:xfrm>
          <a:prstGeom prst="rect">
            <a:avLst/>
          </a:prstGeom>
          <a:noFill/>
          <a:ln/>
        </p:spPr>
        <p:txBody>
          <a:bodyPr wrap="square" lIns="0" tIns="0" rIns="0" bIns="0" rtlCol="0" anchor="ctr"/>
          <a:lstStyle/>
          <a:p>
            <a:pPr indent="0" marL="0">
              <a:buNone/>
            </a:pPr>
            <a:r>
              <a:rPr lang="en-US" sz="3000" b="1" dirty="0">
                <a:solidFill>
                  <a:srgbClr val="1C2D24"/>
                </a:solidFill>
                <a:latin typeface="Poppins" pitchFamily="34" charset="0"/>
                <a:ea typeface="Poppins" pitchFamily="34" charset="-122"/>
                <a:cs typeface="Poppins" pitchFamily="34" charset="-120"/>
              </a:rPr>
              <a:t>74%</a:t>
            </a:r>
            <a:endParaRPr lang="en-US" sz="3000" dirty="0"/>
          </a:p>
        </p:txBody>
      </p:sp>
      <p:sp>
        <p:nvSpPr>
          <p:cNvPr id="8" name="Text 6"/>
          <p:cNvSpPr/>
          <p:nvPr/>
        </p:nvSpPr>
        <p:spPr>
          <a:xfrm>
            <a:off x="841248" y="383133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of enterprises rolled back or shut down a live AI customer agent after a governance failure (Sinch, 2,527 firms, 2026)</a:t>
            </a:r>
            <a:endParaRPr lang="en-US" sz="800" dirty="0"/>
          </a:p>
        </p:txBody>
      </p:sp>
      <p:sp>
        <p:nvSpPr>
          <p:cNvPr id="9" name="Shape 7"/>
          <p:cNvSpPr/>
          <p:nvPr/>
        </p:nvSpPr>
        <p:spPr>
          <a:xfrm>
            <a:off x="3436544" y="3154680"/>
            <a:ext cx="2522144" cy="1691640"/>
          </a:xfrm>
          <a:prstGeom prst="roundRect">
            <a:avLst>
              <a:gd name="adj" fmla="val 5405"/>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0" name="Shape 8"/>
          <p:cNvSpPr/>
          <p:nvPr/>
        </p:nvSpPr>
        <p:spPr>
          <a:xfrm>
            <a:off x="3436544" y="3282696"/>
            <a:ext cx="54864" cy="1435608"/>
          </a:xfrm>
          <a:prstGeom prst="rect">
            <a:avLst/>
          </a:prstGeom>
          <a:solidFill>
            <a:srgbClr val="3F8C43"/>
          </a:solidFill>
          <a:ln/>
        </p:spPr>
      </p:sp>
      <p:sp>
        <p:nvSpPr>
          <p:cNvPr id="11" name="Text 9"/>
          <p:cNvSpPr/>
          <p:nvPr/>
        </p:nvSpPr>
        <p:spPr>
          <a:xfrm>
            <a:off x="3637712" y="3300984"/>
            <a:ext cx="2156384" cy="502920"/>
          </a:xfrm>
          <a:prstGeom prst="rect">
            <a:avLst/>
          </a:prstGeom>
          <a:noFill/>
          <a:ln/>
        </p:spPr>
        <p:txBody>
          <a:bodyPr wrap="square" lIns="0" tIns="0" rIns="0" bIns="0" rtlCol="0" anchor="ctr"/>
          <a:lstStyle/>
          <a:p>
            <a:pPr indent="0" marL="0">
              <a:buNone/>
            </a:pPr>
            <a:r>
              <a:rPr lang="en-US" sz="3000" b="1" dirty="0">
                <a:solidFill>
                  <a:srgbClr val="1C2D24"/>
                </a:solidFill>
                <a:latin typeface="Poppins" pitchFamily="34" charset="0"/>
                <a:ea typeface="Poppins" pitchFamily="34" charset="-122"/>
                <a:cs typeface="Poppins" pitchFamily="34" charset="-120"/>
              </a:rPr>
              <a:t>98%</a:t>
            </a:r>
            <a:endParaRPr lang="en-US" sz="3000" dirty="0"/>
          </a:p>
        </p:txBody>
      </p:sp>
      <p:sp>
        <p:nvSpPr>
          <p:cNvPr id="12" name="Text 10"/>
          <p:cNvSpPr/>
          <p:nvPr/>
        </p:nvSpPr>
        <p:spPr>
          <a:xfrm>
            <a:off x="3637712" y="383133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of those same firms keep increasing AI investment — the demand is real</a:t>
            </a:r>
            <a:endParaRPr lang="en-US" sz="800" dirty="0"/>
          </a:p>
        </p:txBody>
      </p:sp>
      <p:sp>
        <p:nvSpPr>
          <p:cNvPr id="13" name="Shape 11"/>
          <p:cNvSpPr/>
          <p:nvPr/>
        </p:nvSpPr>
        <p:spPr>
          <a:xfrm>
            <a:off x="6233008" y="3154680"/>
            <a:ext cx="2522144" cy="1691640"/>
          </a:xfrm>
          <a:prstGeom prst="roundRect">
            <a:avLst>
              <a:gd name="adj" fmla="val 5405"/>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4" name="Shape 12"/>
          <p:cNvSpPr/>
          <p:nvPr/>
        </p:nvSpPr>
        <p:spPr>
          <a:xfrm>
            <a:off x="6233008" y="3282696"/>
            <a:ext cx="54864" cy="1435608"/>
          </a:xfrm>
          <a:prstGeom prst="rect">
            <a:avLst/>
          </a:prstGeom>
          <a:solidFill>
            <a:srgbClr val="3F8C43"/>
          </a:solidFill>
          <a:ln/>
        </p:spPr>
      </p:sp>
      <p:sp>
        <p:nvSpPr>
          <p:cNvPr id="15" name="Text 13"/>
          <p:cNvSpPr/>
          <p:nvPr/>
        </p:nvSpPr>
        <p:spPr>
          <a:xfrm>
            <a:off x="6434176" y="3300984"/>
            <a:ext cx="2156384" cy="502920"/>
          </a:xfrm>
          <a:prstGeom prst="rect">
            <a:avLst/>
          </a:prstGeom>
          <a:noFill/>
          <a:ln/>
        </p:spPr>
        <p:txBody>
          <a:bodyPr wrap="square" lIns="0" tIns="0" rIns="0" bIns="0" rtlCol="0" anchor="ctr"/>
          <a:lstStyle/>
          <a:p>
            <a:pPr indent="0" marL="0">
              <a:buNone/>
            </a:pPr>
            <a:r>
              <a:rPr lang="en-US" sz="2600" b="1" dirty="0">
                <a:solidFill>
                  <a:srgbClr val="1C2D24"/>
                </a:solidFill>
                <a:latin typeface="Poppins" pitchFamily="34" charset="0"/>
                <a:ea typeface="Poppins" pitchFamily="34" charset="-122"/>
                <a:cs typeface="Poppins" pitchFamily="34" charset="-120"/>
              </a:rPr>
              <a:t>4 in 5</a:t>
            </a:r>
            <a:endParaRPr lang="en-US" sz="2600" dirty="0"/>
          </a:p>
        </p:txBody>
      </p:sp>
      <p:sp>
        <p:nvSpPr>
          <p:cNvPr id="16" name="Text 14"/>
          <p:cNvSpPr/>
          <p:nvPr/>
        </p:nvSpPr>
        <p:spPr>
          <a:xfrm>
            <a:off x="6434176" y="383133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enterprises lack mature guardrails for their AI agents — including clear rules on which decisions need a human (Deloitte, 3,235 firms)</a:t>
            </a:r>
            <a:endParaRPr lang="en-US" sz="800" dirty="0"/>
          </a:p>
        </p:txBody>
      </p:sp>
      <p:sp>
        <p:nvSpPr>
          <p:cNvPr id="17" name="Shape 15"/>
          <p:cNvSpPr/>
          <p:nvPr/>
        </p:nvSpPr>
        <p:spPr>
          <a:xfrm>
            <a:off x="9029471" y="3154680"/>
            <a:ext cx="2522144" cy="1691640"/>
          </a:xfrm>
          <a:prstGeom prst="roundRect">
            <a:avLst>
              <a:gd name="adj" fmla="val 5405"/>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8" name="Shape 16"/>
          <p:cNvSpPr/>
          <p:nvPr/>
        </p:nvSpPr>
        <p:spPr>
          <a:xfrm>
            <a:off x="9029471" y="3282696"/>
            <a:ext cx="54864" cy="1435608"/>
          </a:xfrm>
          <a:prstGeom prst="rect">
            <a:avLst/>
          </a:prstGeom>
          <a:solidFill>
            <a:srgbClr val="3F8C43"/>
          </a:solidFill>
          <a:ln/>
        </p:spPr>
      </p:sp>
      <p:sp>
        <p:nvSpPr>
          <p:cNvPr id="19" name="Text 17"/>
          <p:cNvSpPr/>
          <p:nvPr/>
        </p:nvSpPr>
        <p:spPr>
          <a:xfrm>
            <a:off x="9230639" y="3300984"/>
            <a:ext cx="2156384" cy="502920"/>
          </a:xfrm>
          <a:prstGeom prst="rect">
            <a:avLst/>
          </a:prstGeom>
          <a:noFill/>
          <a:ln/>
        </p:spPr>
        <p:txBody>
          <a:bodyPr wrap="square" lIns="0" tIns="0" rIns="0" bIns="0" rtlCol="0" anchor="ctr"/>
          <a:lstStyle/>
          <a:p>
            <a:pPr indent="0" marL="0">
              <a:buNone/>
            </a:pPr>
            <a:r>
              <a:rPr lang="en-US" sz="2600" b="1" dirty="0">
                <a:solidFill>
                  <a:srgbClr val="1C2D24"/>
                </a:solidFill>
                <a:latin typeface="Poppins" pitchFamily="34" charset="0"/>
                <a:ea typeface="Poppins" pitchFamily="34" charset="-122"/>
                <a:cs typeface="Poppins" pitchFamily="34" charset="-120"/>
              </a:rPr>
              <a:t>3 : 1</a:t>
            </a:r>
            <a:endParaRPr lang="en-US" sz="2600" dirty="0"/>
          </a:p>
        </p:txBody>
      </p:sp>
      <p:sp>
        <p:nvSpPr>
          <p:cNvPr id="20" name="Text 18"/>
          <p:cNvSpPr/>
          <p:nvPr/>
        </p:nvSpPr>
        <p:spPr>
          <a:xfrm>
            <a:off x="9230639" y="383133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people reject AI acting silently in the background on their behalf (Workday, 2,950 people)</a:t>
            </a:r>
            <a:endParaRPr lang="en-US" sz="800" dirty="0"/>
          </a:p>
        </p:txBody>
      </p:sp>
      <p:sp>
        <p:nvSpPr>
          <p:cNvPr id="21" name="Shape 19"/>
          <p:cNvSpPr/>
          <p:nvPr/>
        </p:nvSpPr>
        <p:spPr>
          <a:xfrm>
            <a:off x="640080" y="5138928"/>
            <a:ext cx="10911535" cy="658368"/>
          </a:xfrm>
          <a:prstGeom prst="roundRect">
            <a:avLst>
              <a:gd name="adj" fmla="val 13889"/>
            </a:avLst>
          </a:prstGeom>
          <a:solidFill>
            <a:srgbClr val="1C2D24"/>
          </a:solidFill>
          <a:ln w="12700">
            <a:solidFill>
              <a:srgbClr val="1C2D24"/>
            </a:solidFill>
            <a:prstDash val="solid"/>
          </a:ln>
        </p:spPr>
      </p:sp>
      <p:sp>
        <p:nvSpPr>
          <p:cNvPr id="22" name="Text 20"/>
          <p:cNvSpPr/>
          <p:nvPr/>
        </p:nvSpPr>
        <p:spPr>
          <a:xfrm>
            <a:off x="1024128" y="5138928"/>
            <a:ext cx="10143439" cy="658368"/>
          </a:xfrm>
          <a:prstGeom prst="rect">
            <a:avLst/>
          </a:prstGeom>
          <a:noFill/>
          <a:ln/>
        </p:spPr>
        <p:txBody>
          <a:bodyPr wrap="square" lIns="0" tIns="0" rIns="0" bIns="0" rtlCol="0" anchor="ctr"/>
          <a:lstStyle/>
          <a:p>
            <a:pPr indent="0" marL="0">
              <a:lnSpc>
                <a:spcPct val="104000"/>
              </a:lnSpc>
              <a:buNone/>
            </a:pPr>
            <a:r>
              <a:rPr lang="en-US" sz="1200" b="1" dirty="0">
                <a:solidFill>
                  <a:srgbClr val="42FF8A"/>
                </a:solidFill>
                <a:latin typeface="Poppins" pitchFamily="34" charset="0"/>
                <a:ea typeface="Poppins" pitchFamily="34" charset="-122"/>
                <a:cs typeface="Poppins" pitchFamily="34" charset="-120"/>
              </a:rPr>
              <a:t>The market wants the workforce.  </a:t>
            </a:r>
            <a:pPr indent="0" marL="0">
              <a:lnSpc>
                <a:spcPct val="104000"/>
              </a:lnSpc>
              <a:buNone/>
            </a:pPr>
            <a:r>
              <a:rPr lang="en-US" sz="1200" dirty="0">
                <a:solidFill>
                  <a:srgbClr val="FFFFFF"/>
                </a:solidFill>
                <a:latin typeface="Poppins" pitchFamily="34" charset="0"/>
                <a:ea typeface="Poppins" pitchFamily="34" charset="-122"/>
                <a:cs typeface="Poppins" pitchFamily="34" charset="-120"/>
              </a:rPr>
              <a:t>It doesn't have a way to trust it.</a:t>
            </a:r>
            <a:endParaRPr lang="en-US" sz="1200" dirty="0"/>
          </a:p>
        </p:txBody>
      </p:sp>
      <p:sp>
        <p:nvSpPr>
          <p:cNvPr id="23" name="Text 21"/>
          <p:cNvSpPr/>
          <p:nvPr/>
        </p:nvSpPr>
        <p:spPr>
          <a:xfrm>
            <a:off x="640080" y="6473952"/>
            <a:ext cx="6400800" cy="274320"/>
          </a:xfrm>
          <a:prstGeom prst="rect">
            <a:avLst/>
          </a:prstGeom>
          <a:noFill/>
          <a:ln/>
        </p:spPr>
        <p:txBody>
          <a:bodyPr wrap="square" lIns="0" tIns="0" rIns="0" bIns="0" rtlCol="0" anchor="ctr"/>
          <a:lstStyle/>
          <a:p>
            <a:pPr indent="0" marL="0">
              <a:buNone/>
            </a:pPr>
            <a:r>
              <a:rPr lang="en-US" sz="900" dirty="0">
                <a:solidFill>
                  <a:srgbClr val="9AA89F"/>
                </a:solidFill>
                <a:latin typeface="Poppins" pitchFamily="34" charset="0"/>
                <a:ea typeface="Poppins" pitchFamily="34" charset="-122"/>
                <a:cs typeface="Poppins" pitchFamily="34" charset="-120"/>
              </a:rPr>
              <a:t>Micro-Agents  ·  Appmilla</a:t>
            </a:r>
            <a:endParaRPr lang="en-US" sz="900" dirty="0"/>
          </a:p>
        </p:txBody>
      </p:sp>
      <p:sp>
        <p:nvSpPr>
          <p:cNvPr id="24" name="Text 22"/>
          <p:cNvSpPr/>
          <p:nvPr/>
        </p:nvSpPr>
        <p:spPr>
          <a:xfrm>
            <a:off x="10820095" y="6473952"/>
            <a:ext cx="1005840" cy="274320"/>
          </a:xfrm>
          <a:prstGeom prst="rect">
            <a:avLst/>
          </a:prstGeom>
          <a:noFill/>
          <a:ln/>
        </p:spPr>
        <p:txBody>
          <a:bodyPr wrap="square" lIns="0" tIns="0" rIns="0" bIns="0" rtlCol="0" anchor="ctr"/>
          <a:lstStyle/>
          <a:p>
            <a:pPr algn="r" indent="0" marL="0">
              <a:buNone/>
            </a:pPr>
            <a:r>
              <a:rPr lang="en-US" sz="900" dirty="0">
                <a:solidFill>
                  <a:srgbClr val="9AA89F"/>
                </a:solidFill>
                <a:latin typeface="Poppins" pitchFamily="34" charset="0"/>
                <a:ea typeface="Poppins" pitchFamily="34" charset="-122"/>
                <a:cs typeface="Poppins" pitchFamily="34" charset="-120"/>
              </a:rPr>
              <a:t>2 / 14</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5F5"/>
        </a:solidFill>
      </p:bgPr>
    </p:bg>
    <p:spTree>
      <p:nvGrpSpPr>
        <p:cNvPr id="1" name=""/>
        <p:cNvGrpSpPr/>
        <p:nvPr/>
      </p:nvGrpSpPr>
      <p:grpSpPr>
        <a:xfrm>
          <a:off x="0" y="0"/>
          <a:ext cx="0" cy="0"/>
          <a:chOff x="0" y="0"/>
          <a:chExt cx="0" cy="0"/>
        </a:xfrm>
      </p:grpSpPr>
      <p:sp>
        <p:nvSpPr>
          <p:cNvPr id="2" name="Text 0"/>
          <p:cNvSpPr/>
          <p:nvPr/>
        </p:nvSpPr>
        <p:spPr>
          <a:xfrm>
            <a:off x="640080" y="475488"/>
            <a:ext cx="10911535" cy="274320"/>
          </a:xfrm>
          <a:prstGeom prst="rect">
            <a:avLst/>
          </a:prstGeom>
          <a:noFill/>
          <a:ln/>
        </p:spPr>
        <p:txBody>
          <a:bodyPr wrap="square" lIns="0" tIns="0" rIns="0" bIns="0" rtlCol="0" anchor="ctr"/>
          <a:lstStyle/>
          <a:p>
            <a:pPr indent="0" marL="0">
              <a:buNone/>
            </a:pPr>
            <a:r>
              <a:rPr lang="en-US" sz="1100" b="1" spc="220" kern="0" dirty="0">
                <a:solidFill>
                  <a:srgbClr val="3F8C43"/>
                </a:solidFill>
                <a:latin typeface="Poppins" pitchFamily="34" charset="0"/>
                <a:ea typeface="Poppins" pitchFamily="34" charset="-122"/>
                <a:cs typeface="Poppins" pitchFamily="34" charset="-120"/>
              </a:rPr>
              <a:t>THE DO-EVERYTHING AGENT · 2026'S AGENT SECURITY CRISIS</a:t>
            </a:r>
            <a:endParaRPr lang="en-US" sz="1100" dirty="0"/>
          </a:p>
        </p:txBody>
      </p:sp>
      <p:sp>
        <p:nvSpPr>
          <p:cNvPr id="3" name="Text 1"/>
          <p:cNvSpPr/>
          <p:nvPr/>
        </p:nvSpPr>
        <p:spPr>
          <a:xfrm>
            <a:off x="640080" y="822960"/>
            <a:ext cx="10911535" cy="1371600"/>
          </a:xfrm>
          <a:prstGeom prst="rect">
            <a:avLst/>
          </a:prstGeom>
          <a:noFill/>
          <a:ln/>
        </p:spPr>
        <p:txBody>
          <a:bodyPr wrap="square" lIns="0" tIns="0" rIns="0" bIns="0" rtlCol="0" anchor="t"/>
          <a:lstStyle/>
          <a:p>
            <a:pPr indent="0" marL="0">
              <a:lnSpc>
                <a:spcPct val="103000"/>
              </a:lnSpc>
              <a:buNone/>
            </a:pPr>
            <a:r>
              <a:rPr lang="en-US" sz="2100" b="1" dirty="0">
                <a:solidFill>
                  <a:srgbClr val="1C2D24"/>
                </a:solidFill>
                <a:latin typeface="Poppins" pitchFamily="34" charset="0"/>
                <a:ea typeface="Poppins" pitchFamily="34" charset="-122"/>
                <a:cs typeface="Poppins" pitchFamily="34" charset="-120"/>
              </a:rPr>
              <a:t>The most-wanted AI agent on record set off what security firms called 2026's first major AI security crisis.</a:t>
            </a:r>
            <a:endParaRPr lang="en-US" sz="2100" dirty="0"/>
          </a:p>
        </p:txBody>
      </p:sp>
      <p:sp>
        <p:nvSpPr>
          <p:cNvPr id="4" name="Text 2"/>
          <p:cNvSpPr/>
          <p:nvPr/>
        </p:nvSpPr>
        <p:spPr>
          <a:xfrm>
            <a:off x="640080" y="1783080"/>
            <a:ext cx="10911535" cy="1371600"/>
          </a:xfrm>
          <a:prstGeom prst="rect">
            <a:avLst/>
          </a:prstGeom>
          <a:noFill/>
          <a:ln/>
        </p:spPr>
        <p:txBody>
          <a:bodyPr wrap="square" lIns="0" tIns="0" rIns="0" bIns="0" rtlCol="0" anchor="t"/>
          <a:lstStyle/>
          <a:p>
            <a:pPr indent="0" marL="0">
              <a:lnSpc>
                <a:spcPct val="130000"/>
              </a:lnSpc>
              <a:buNone/>
            </a:pPr>
            <a:r>
              <a:rPr lang="en-US" sz="1100" dirty="0">
                <a:solidFill>
                  <a:srgbClr val="3C4B43"/>
                </a:solidFill>
                <a:latin typeface="Poppins" pitchFamily="34" charset="0"/>
                <a:ea typeface="Poppins" pitchFamily="34" charset="-122"/>
                <a:cs typeface="Poppins" pitchFamily="34" charset="-120"/>
              </a:rPr>
              <a:t>The market's favourite answer is the do-everything assistant — one always-on AI connected to your email, messages, files and accounts. OpenClaw is the famous one; Hermes is its most successful follower. They are genuinely capable, built by talented people, and wildly popular. They are also at the centre of the year's agent-security crisis — the security industry's words, not ours — because one assistant holding all the keys is exactly what every con artist wants to meet. OpenClaw patched its worst flaw within days, and both teams engage security reports in the open. The problem is the shape, not the team.</a:t>
            </a:r>
            <a:endParaRPr lang="en-US" sz="1100" dirty="0"/>
          </a:p>
        </p:txBody>
      </p:sp>
      <p:sp>
        <p:nvSpPr>
          <p:cNvPr id="5" name="Shape 3"/>
          <p:cNvSpPr/>
          <p:nvPr/>
        </p:nvSpPr>
        <p:spPr>
          <a:xfrm>
            <a:off x="640080" y="3200400"/>
            <a:ext cx="2522144" cy="1691640"/>
          </a:xfrm>
          <a:prstGeom prst="roundRect">
            <a:avLst>
              <a:gd name="adj" fmla="val 5405"/>
            </a:avLst>
          </a:prstGeom>
          <a:solidFill>
            <a:srgbClr val="EAF4EC"/>
          </a:solidFill>
          <a:ln w="12700">
            <a:solidFill>
              <a:srgbClr val="CDE6D2"/>
            </a:solidFill>
            <a:prstDash val="solid"/>
          </a:ln>
          <a:effectLst>
            <a:outerShdw sx="100000" sy="100000" kx="0" ky="0" algn="bl" rotWithShape="0" blurRad="114300" dist="38100" dir="8100000">
              <a:srgbClr val="1C2D24">
                <a:alpha val="11000"/>
              </a:srgbClr>
            </a:outerShdw>
          </a:effectLst>
        </p:spPr>
      </p:sp>
      <p:sp>
        <p:nvSpPr>
          <p:cNvPr id="6" name="Shape 4"/>
          <p:cNvSpPr/>
          <p:nvPr/>
        </p:nvSpPr>
        <p:spPr>
          <a:xfrm>
            <a:off x="640080" y="3328416"/>
            <a:ext cx="54864" cy="1435608"/>
          </a:xfrm>
          <a:prstGeom prst="rect">
            <a:avLst/>
          </a:prstGeom>
          <a:solidFill>
            <a:srgbClr val="42FF8A"/>
          </a:solidFill>
          <a:ln/>
        </p:spPr>
      </p:sp>
      <p:sp>
        <p:nvSpPr>
          <p:cNvPr id="7" name="Text 5"/>
          <p:cNvSpPr/>
          <p:nvPr/>
        </p:nvSpPr>
        <p:spPr>
          <a:xfrm>
            <a:off x="841248" y="3346704"/>
            <a:ext cx="2156384" cy="502920"/>
          </a:xfrm>
          <a:prstGeom prst="rect">
            <a:avLst/>
          </a:prstGeom>
          <a:noFill/>
          <a:ln/>
        </p:spPr>
        <p:txBody>
          <a:bodyPr wrap="square" lIns="0" tIns="0" rIns="0" bIns="0" rtlCol="0" anchor="ctr"/>
          <a:lstStyle/>
          <a:p>
            <a:pPr indent="0" marL="0">
              <a:buNone/>
            </a:pPr>
            <a:r>
              <a:rPr lang="en-US" sz="1900" b="1" dirty="0">
                <a:solidFill>
                  <a:srgbClr val="1C2D24"/>
                </a:solidFill>
                <a:latin typeface="Poppins" pitchFamily="34" charset="0"/>
                <a:ea typeface="Poppins" pitchFamily="34" charset="-122"/>
                <a:cs typeface="Poppins" pitchFamily="34" charset="-120"/>
              </a:rPr>
              <a:t>383,000</a:t>
            </a:r>
            <a:endParaRPr lang="en-US" sz="1900" dirty="0"/>
          </a:p>
        </p:txBody>
      </p:sp>
      <p:sp>
        <p:nvSpPr>
          <p:cNvPr id="8" name="Text 6"/>
          <p:cNvSpPr/>
          <p:nvPr/>
        </p:nvSpPr>
        <p:spPr>
          <a:xfrm>
            <a:off x="841248" y="387705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public endorsements for OpenClaw from the developer community as of July 2026 — the demand is enormous</a:t>
            </a:r>
            <a:endParaRPr lang="en-US" sz="800" dirty="0"/>
          </a:p>
        </p:txBody>
      </p:sp>
      <p:sp>
        <p:nvSpPr>
          <p:cNvPr id="9" name="Shape 7"/>
          <p:cNvSpPr/>
          <p:nvPr/>
        </p:nvSpPr>
        <p:spPr>
          <a:xfrm>
            <a:off x="3436544" y="3200400"/>
            <a:ext cx="2522144" cy="1691640"/>
          </a:xfrm>
          <a:prstGeom prst="roundRect">
            <a:avLst>
              <a:gd name="adj" fmla="val 5405"/>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0" name="Shape 8"/>
          <p:cNvSpPr/>
          <p:nvPr/>
        </p:nvSpPr>
        <p:spPr>
          <a:xfrm>
            <a:off x="3436544" y="3328416"/>
            <a:ext cx="54864" cy="1435608"/>
          </a:xfrm>
          <a:prstGeom prst="rect">
            <a:avLst/>
          </a:prstGeom>
          <a:solidFill>
            <a:srgbClr val="3F8C43"/>
          </a:solidFill>
          <a:ln/>
        </p:spPr>
      </p:sp>
      <p:sp>
        <p:nvSpPr>
          <p:cNvPr id="11" name="Text 9"/>
          <p:cNvSpPr/>
          <p:nvPr/>
        </p:nvSpPr>
        <p:spPr>
          <a:xfrm>
            <a:off x="3637712" y="3346704"/>
            <a:ext cx="2156384" cy="502920"/>
          </a:xfrm>
          <a:prstGeom prst="rect">
            <a:avLst/>
          </a:prstGeom>
          <a:noFill/>
          <a:ln/>
        </p:spPr>
        <p:txBody>
          <a:bodyPr wrap="square" lIns="0" tIns="0" rIns="0" bIns="0" rtlCol="0" anchor="ctr"/>
          <a:lstStyle/>
          <a:p>
            <a:pPr indent="0" marL="0">
              <a:buNone/>
            </a:pPr>
            <a:r>
              <a:rPr lang="en-US" sz="3000" b="1" dirty="0">
                <a:solidFill>
                  <a:srgbClr val="1C2D24"/>
                </a:solidFill>
                <a:latin typeface="Poppins" pitchFamily="34" charset="0"/>
                <a:ea typeface="Poppins" pitchFamily="34" charset="-122"/>
                <a:cs typeface="Poppins" pitchFamily="34" charset="-120"/>
              </a:rPr>
              <a:t>341</a:t>
            </a:r>
            <a:endParaRPr lang="en-US" sz="3000" dirty="0"/>
          </a:p>
        </p:txBody>
      </p:sp>
      <p:sp>
        <p:nvSpPr>
          <p:cNvPr id="12" name="Text 10"/>
          <p:cNvSpPr/>
          <p:nvPr/>
        </p:nvSpPr>
        <p:spPr>
          <a:xfrm>
            <a:off x="3637712" y="387705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malicious add-on “skills” found in its app store — about 1 in 8 of the whole store (independent audit, Feb 2026)</a:t>
            </a:r>
            <a:endParaRPr lang="en-US" sz="800" dirty="0"/>
          </a:p>
        </p:txBody>
      </p:sp>
      <p:sp>
        <p:nvSpPr>
          <p:cNvPr id="13" name="Shape 11"/>
          <p:cNvSpPr/>
          <p:nvPr/>
        </p:nvSpPr>
        <p:spPr>
          <a:xfrm>
            <a:off x="6233008" y="3200400"/>
            <a:ext cx="2522144" cy="1691640"/>
          </a:xfrm>
          <a:prstGeom prst="roundRect">
            <a:avLst>
              <a:gd name="adj" fmla="val 5405"/>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4" name="Shape 12"/>
          <p:cNvSpPr/>
          <p:nvPr/>
        </p:nvSpPr>
        <p:spPr>
          <a:xfrm>
            <a:off x="6233008" y="3328416"/>
            <a:ext cx="54864" cy="1435608"/>
          </a:xfrm>
          <a:prstGeom prst="rect">
            <a:avLst/>
          </a:prstGeom>
          <a:solidFill>
            <a:srgbClr val="3F8C43"/>
          </a:solidFill>
          <a:ln/>
        </p:spPr>
      </p:sp>
      <p:sp>
        <p:nvSpPr>
          <p:cNvPr id="15" name="Text 13"/>
          <p:cNvSpPr/>
          <p:nvPr/>
        </p:nvSpPr>
        <p:spPr>
          <a:xfrm>
            <a:off x="6434176" y="3346704"/>
            <a:ext cx="2156384" cy="502920"/>
          </a:xfrm>
          <a:prstGeom prst="rect">
            <a:avLst/>
          </a:prstGeom>
          <a:noFill/>
          <a:ln/>
        </p:spPr>
        <p:txBody>
          <a:bodyPr wrap="square" lIns="0" tIns="0" rIns="0" bIns="0" rtlCol="0" anchor="ctr"/>
          <a:lstStyle/>
          <a:p>
            <a:pPr indent="0" marL="0">
              <a:buNone/>
            </a:pPr>
            <a:r>
              <a:rPr lang="en-US" sz="1900" b="1" dirty="0">
                <a:solidFill>
                  <a:srgbClr val="1C2D24"/>
                </a:solidFill>
                <a:latin typeface="Poppins" pitchFamily="34" charset="0"/>
                <a:ea typeface="Poppins" pitchFamily="34" charset="-122"/>
                <a:cs typeface="Poppins" pitchFamily="34" charset="-120"/>
              </a:rPr>
              <a:t>21,000+</a:t>
            </a:r>
            <a:endParaRPr lang="en-US" sz="1900" dirty="0"/>
          </a:p>
        </p:txBody>
      </p:sp>
      <p:sp>
        <p:nvSpPr>
          <p:cNvPr id="16" name="Text 14"/>
          <p:cNvSpPr/>
          <p:nvPr/>
        </p:nvSpPr>
        <p:spPr>
          <a:xfrm>
            <a:off x="6434176" y="387705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copies found sitting exposed on the open internet in a single scan (Jan 2026) — most with the front door unlocked</a:t>
            </a:r>
            <a:endParaRPr lang="en-US" sz="800" dirty="0"/>
          </a:p>
        </p:txBody>
      </p:sp>
      <p:sp>
        <p:nvSpPr>
          <p:cNvPr id="17" name="Shape 15"/>
          <p:cNvSpPr/>
          <p:nvPr/>
        </p:nvSpPr>
        <p:spPr>
          <a:xfrm>
            <a:off x="9029471" y="3200400"/>
            <a:ext cx="2522144" cy="1691640"/>
          </a:xfrm>
          <a:prstGeom prst="roundRect">
            <a:avLst>
              <a:gd name="adj" fmla="val 5405"/>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8" name="Shape 16"/>
          <p:cNvSpPr/>
          <p:nvPr/>
        </p:nvSpPr>
        <p:spPr>
          <a:xfrm>
            <a:off x="9029471" y="3328416"/>
            <a:ext cx="54864" cy="1435608"/>
          </a:xfrm>
          <a:prstGeom prst="rect">
            <a:avLst/>
          </a:prstGeom>
          <a:solidFill>
            <a:srgbClr val="3F8C43"/>
          </a:solidFill>
          <a:ln/>
        </p:spPr>
      </p:sp>
      <p:sp>
        <p:nvSpPr>
          <p:cNvPr id="19" name="Text 17"/>
          <p:cNvSpPr/>
          <p:nvPr/>
        </p:nvSpPr>
        <p:spPr>
          <a:xfrm>
            <a:off x="9230639" y="3346704"/>
            <a:ext cx="2156384" cy="502920"/>
          </a:xfrm>
          <a:prstGeom prst="rect">
            <a:avLst/>
          </a:prstGeom>
          <a:noFill/>
          <a:ln/>
        </p:spPr>
        <p:txBody>
          <a:bodyPr wrap="square" lIns="0" tIns="0" rIns="0" bIns="0" rtlCol="0" anchor="ctr"/>
          <a:lstStyle/>
          <a:p>
            <a:pPr indent="0" marL="0">
              <a:buNone/>
            </a:pPr>
            <a:r>
              <a:rPr lang="en-US" sz="3000" b="1" dirty="0">
                <a:solidFill>
                  <a:srgbClr val="1C2D24"/>
                </a:solidFill>
                <a:latin typeface="Poppins" pitchFamily="34" charset="0"/>
                <a:ea typeface="Poppins" pitchFamily="34" charset="-122"/>
                <a:cs typeface="Poppins" pitchFamily="34" charset="-120"/>
              </a:rPr>
              <a:t>13</a:t>
            </a:r>
            <a:endParaRPr lang="en-US" sz="3000" dirty="0"/>
          </a:p>
        </p:txBody>
      </p:sp>
      <p:sp>
        <p:nvSpPr>
          <p:cNvPr id="20" name="Text 18"/>
          <p:cNvSpPr/>
          <p:nvPr/>
        </p:nvSpPr>
        <p:spPr>
          <a:xfrm>
            <a:off x="9230639" y="387705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serious security flaws in the follower agent's out-of-the-box set-up — 4 rated critical (independent audit, Apr 2026)</a:t>
            </a:r>
            <a:endParaRPr lang="en-US" sz="800" dirty="0"/>
          </a:p>
        </p:txBody>
      </p:sp>
      <p:sp>
        <p:nvSpPr>
          <p:cNvPr id="21" name="Shape 19"/>
          <p:cNvSpPr/>
          <p:nvPr/>
        </p:nvSpPr>
        <p:spPr>
          <a:xfrm>
            <a:off x="640080" y="5138928"/>
            <a:ext cx="10911535" cy="658368"/>
          </a:xfrm>
          <a:prstGeom prst="roundRect">
            <a:avLst>
              <a:gd name="adj" fmla="val 13889"/>
            </a:avLst>
          </a:prstGeom>
          <a:solidFill>
            <a:srgbClr val="1C2D24"/>
          </a:solidFill>
          <a:ln w="12700">
            <a:solidFill>
              <a:srgbClr val="1C2D24"/>
            </a:solidFill>
            <a:prstDash val="solid"/>
          </a:ln>
        </p:spPr>
      </p:sp>
      <p:sp>
        <p:nvSpPr>
          <p:cNvPr id="22" name="Text 20"/>
          <p:cNvSpPr/>
          <p:nvPr/>
        </p:nvSpPr>
        <p:spPr>
          <a:xfrm>
            <a:off x="1024128" y="5138928"/>
            <a:ext cx="10143439" cy="658368"/>
          </a:xfrm>
          <a:prstGeom prst="rect">
            <a:avLst/>
          </a:prstGeom>
          <a:noFill/>
          <a:ln/>
        </p:spPr>
        <p:txBody>
          <a:bodyPr wrap="square" lIns="0" tIns="0" rIns="0" bIns="0" rtlCol="0" anchor="ctr"/>
          <a:lstStyle/>
          <a:p>
            <a:pPr indent="0" marL="0">
              <a:lnSpc>
                <a:spcPct val="104000"/>
              </a:lnSpc>
              <a:buNone/>
            </a:pPr>
            <a:r>
              <a:rPr lang="en-US" sz="1200" b="1" dirty="0">
                <a:solidFill>
                  <a:srgbClr val="42FF8A"/>
                </a:solidFill>
                <a:latin typeface="Poppins" pitchFamily="34" charset="0"/>
                <a:ea typeface="Poppins" pitchFamily="34" charset="-122"/>
                <a:cs typeface="Poppins" pitchFamily="34" charset="-120"/>
              </a:rPr>
              <a:t>Maximal demand and maximal distrust —  </a:t>
            </a:r>
            <a:pPr indent="0" marL="0">
              <a:lnSpc>
                <a:spcPct val="104000"/>
              </a:lnSpc>
              <a:buNone/>
            </a:pPr>
            <a:r>
              <a:rPr lang="en-US" sz="1200" dirty="0">
                <a:solidFill>
                  <a:srgbClr val="FFFFFF"/>
                </a:solidFill>
                <a:latin typeface="Poppins" pitchFamily="34" charset="0"/>
                <a:ea typeface="Poppins" pitchFamily="34" charset="-122"/>
                <a:cs typeface="Poppins" pitchFamily="34" charset="-120"/>
              </a:rPr>
              <a:t>in the same product.</a:t>
            </a:r>
            <a:endParaRPr lang="en-US" sz="1200" dirty="0"/>
          </a:p>
        </p:txBody>
      </p:sp>
      <p:sp>
        <p:nvSpPr>
          <p:cNvPr id="23" name="Text 21"/>
          <p:cNvSpPr/>
          <p:nvPr/>
        </p:nvSpPr>
        <p:spPr>
          <a:xfrm>
            <a:off x="640080" y="6473952"/>
            <a:ext cx="6400800" cy="274320"/>
          </a:xfrm>
          <a:prstGeom prst="rect">
            <a:avLst/>
          </a:prstGeom>
          <a:noFill/>
          <a:ln/>
        </p:spPr>
        <p:txBody>
          <a:bodyPr wrap="square" lIns="0" tIns="0" rIns="0" bIns="0" rtlCol="0" anchor="ctr"/>
          <a:lstStyle/>
          <a:p>
            <a:pPr indent="0" marL="0">
              <a:buNone/>
            </a:pPr>
            <a:r>
              <a:rPr lang="en-US" sz="900" dirty="0">
                <a:solidFill>
                  <a:srgbClr val="9AA89F"/>
                </a:solidFill>
                <a:latin typeface="Poppins" pitchFamily="34" charset="0"/>
                <a:ea typeface="Poppins" pitchFamily="34" charset="-122"/>
                <a:cs typeface="Poppins" pitchFamily="34" charset="-120"/>
              </a:rPr>
              <a:t>Micro-Agents  ·  Appmilla</a:t>
            </a:r>
            <a:endParaRPr lang="en-US" sz="900" dirty="0"/>
          </a:p>
        </p:txBody>
      </p:sp>
      <p:sp>
        <p:nvSpPr>
          <p:cNvPr id="24" name="Text 22"/>
          <p:cNvSpPr/>
          <p:nvPr/>
        </p:nvSpPr>
        <p:spPr>
          <a:xfrm>
            <a:off x="10820095" y="6473952"/>
            <a:ext cx="1005840" cy="274320"/>
          </a:xfrm>
          <a:prstGeom prst="rect">
            <a:avLst/>
          </a:prstGeom>
          <a:noFill/>
          <a:ln/>
        </p:spPr>
        <p:txBody>
          <a:bodyPr wrap="square" lIns="0" tIns="0" rIns="0" bIns="0" rtlCol="0" anchor="ctr"/>
          <a:lstStyle/>
          <a:p>
            <a:pPr algn="r" indent="0" marL="0">
              <a:buNone/>
            </a:pPr>
            <a:r>
              <a:rPr lang="en-US" sz="900" dirty="0">
                <a:solidFill>
                  <a:srgbClr val="9AA89F"/>
                </a:solidFill>
                <a:latin typeface="Poppins" pitchFamily="34" charset="0"/>
                <a:ea typeface="Poppins" pitchFamily="34" charset="-122"/>
                <a:cs typeface="Poppins" pitchFamily="34" charset="-120"/>
              </a:rPr>
              <a:t>3 / 14</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Text 0"/>
          <p:cNvSpPr/>
          <p:nvPr/>
        </p:nvSpPr>
        <p:spPr>
          <a:xfrm>
            <a:off x="640080" y="475488"/>
            <a:ext cx="10911535" cy="274320"/>
          </a:xfrm>
          <a:prstGeom prst="rect">
            <a:avLst/>
          </a:prstGeom>
          <a:noFill/>
          <a:ln/>
        </p:spPr>
        <p:txBody>
          <a:bodyPr wrap="square" lIns="0" tIns="0" rIns="0" bIns="0" rtlCol="0" anchor="ctr"/>
          <a:lstStyle/>
          <a:p>
            <a:pPr indent="0" marL="0">
              <a:buNone/>
            </a:pPr>
            <a:r>
              <a:rPr lang="en-US" sz="1100" b="1" spc="220" kern="0" dirty="0">
                <a:solidFill>
                  <a:srgbClr val="3F8C43"/>
                </a:solidFill>
                <a:latin typeface="Poppins" pitchFamily="34" charset="0"/>
                <a:ea typeface="Poppins" pitchFamily="34" charset="-122"/>
                <a:cs typeface="Poppins" pitchFamily="34" charset="-120"/>
              </a:rPr>
              <a:t>THE PROBLEM · IT'S THE SHAPE, NOT THE SOFTWARE</a:t>
            </a:r>
            <a:endParaRPr lang="en-US" sz="1100" dirty="0"/>
          </a:p>
        </p:txBody>
      </p:sp>
      <p:sp>
        <p:nvSpPr>
          <p:cNvPr id="3" name="Text 1"/>
          <p:cNvSpPr/>
          <p:nvPr/>
        </p:nvSpPr>
        <p:spPr>
          <a:xfrm>
            <a:off x="640080" y="822960"/>
            <a:ext cx="10911535" cy="1371600"/>
          </a:xfrm>
          <a:prstGeom prst="rect">
            <a:avLst/>
          </a:prstGeom>
          <a:noFill/>
          <a:ln/>
        </p:spPr>
        <p:txBody>
          <a:bodyPr wrap="square" lIns="0" tIns="0" rIns="0" bIns="0" rtlCol="0" anchor="t"/>
          <a:lstStyle/>
          <a:p>
            <a:pPr indent="0" marL="0">
              <a:lnSpc>
                <a:spcPct val="103000"/>
              </a:lnSpc>
              <a:buNone/>
            </a:pPr>
            <a:r>
              <a:rPr lang="en-US" sz="2300" b="1" dirty="0">
                <a:solidFill>
                  <a:srgbClr val="1C2D24"/>
                </a:solidFill>
                <a:latin typeface="Poppins" pitchFamily="34" charset="0"/>
                <a:ea typeface="Poppins" pitchFamily="34" charset="-122"/>
                <a:cs typeface="Poppins" pitchFamily="34" charset="-120"/>
              </a:rPr>
              <a:t>The features that make it magical are exactly the features that make it dangerous.</a:t>
            </a:r>
            <a:endParaRPr lang="en-US" sz="2300" dirty="0"/>
          </a:p>
        </p:txBody>
      </p:sp>
      <p:sp>
        <p:nvSpPr>
          <p:cNvPr id="4" name="Text 2"/>
          <p:cNvSpPr/>
          <p:nvPr/>
        </p:nvSpPr>
        <p:spPr>
          <a:xfrm>
            <a:off x="640080" y="1627632"/>
            <a:ext cx="10911535" cy="1417320"/>
          </a:xfrm>
          <a:prstGeom prst="rect">
            <a:avLst/>
          </a:prstGeom>
          <a:noFill/>
          <a:ln/>
        </p:spPr>
        <p:txBody>
          <a:bodyPr wrap="square" lIns="0" tIns="0" rIns="0" bIns="0" rtlCol="0" anchor="t"/>
          <a:lstStyle/>
          <a:p>
            <a:pPr indent="0" marL="0">
              <a:lnSpc>
                <a:spcPct val="130000"/>
              </a:lnSpc>
              <a:buNone/>
            </a:pPr>
            <a:r>
              <a:rPr lang="en-US" sz="1100" dirty="0">
                <a:solidFill>
                  <a:srgbClr val="3C4B43"/>
                </a:solidFill>
                <a:latin typeface="Poppins" pitchFamily="34" charset="0"/>
                <a:ea typeface="Poppins" pitchFamily="34" charset="-122"/>
                <a:cs typeface="Poppins" pitchFamily="34" charset="-120"/>
              </a:rPr>
              <a:t>Security researchers call it the lethal trifecta: give one assistant your private data, let it read messages from strangers, and let it talk to the outside world — and anyone who can send it a message can try to rob you. The do-everything agent has all three by design, plus a long memory an attacker can poison slowly. Worse, an attack doesn't look like a break-in: the agent uses its own keys, so no alarm goes off. The industry's own verdict is telling — NVIDIA now publishes a containment system (NemoClaw, early access) whose whole job is to run these agents inside a locked room.</a:t>
            </a:r>
            <a:endParaRPr lang="en-US" sz="1100" dirty="0"/>
          </a:p>
        </p:txBody>
      </p:sp>
      <p:sp>
        <p:nvSpPr>
          <p:cNvPr id="5" name="Shape 3"/>
          <p:cNvSpPr/>
          <p:nvPr/>
        </p:nvSpPr>
        <p:spPr>
          <a:xfrm>
            <a:off x="640080" y="2743200"/>
            <a:ext cx="5227168" cy="2240280"/>
          </a:xfrm>
          <a:prstGeom prst="roundRect">
            <a:avLst>
              <a:gd name="adj" fmla="val 4082"/>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6" name="Shape 4"/>
          <p:cNvSpPr/>
          <p:nvPr/>
        </p:nvSpPr>
        <p:spPr>
          <a:xfrm>
            <a:off x="640080" y="2871216"/>
            <a:ext cx="54864" cy="1984248"/>
          </a:xfrm>
          <a:prstGeom prst="rect">
            <a:avLst/>
          </a:prstGeom>
          <a:solidFill>
            <a:srgbClr val="B45309"/>
          </a:solidFill>
          <a:ln/>
        </p:spPr>
      </p:sp>
      <p:sp>
        <p:nvSpPr>
          <p:cNvPr id="7" name="Text 5"/>
          <p:cNvSpPr/>
          <p:nvPr/>
        </p:nvSpPr>
        <p:spPr>
          <a:xfrm>
            <a:off x="914400" y="2926080"/>
            <a:ext cx="4724248" cy="365760"/>
          </a:xfrm>
          <a:prstGeom prst="rect">
            <a:avLst/>
          </a:prstGeom>
          <a:noFill/>
          <a:ln/>
        </p:spPr>
        <p:txBody>
          <a:bodyPr wrap="square" lIns="0" tIns="0" rIns="0" bIns="0" rtlCol="0" anchor="t"/>
          <a:lstStyle/>
          <a:p>
            <a:pPr indent="0" marL="0">
              <a:buNone/>
            </a:pPr>
            <a:r>
              <a:rPr lang="en-US" sz="1350" b="1" dirty="0">
                <a:solidFill>
                  <a:srgbClr val="1C2D24"/>
                </a:solidFill>
                <a:latin typeface="Poppins" pitchFamily="34" charset="0"/>
                <a:ea typeface="Poppins" pitchFamily="34" charset="-122"/>
                <a:cs typeface="Poppins" pitchFamily="34" charset="-120"/>
              </a:rPr>
              <a:t>What the do-everything agent is</a:t>
            </a:r>
            <a:endParaRPr lang="en-US" sz="1350" dirty="0"/>
          </a:p>
        </p:txBody>
      </p:sp>
      <p:sp>
        <p:nvSpPr>
          <p:cNvPr id="8" name="Shape 6"/>
          <p:cNvSpPr/>
          <p:nvPr/>
        </p:nvSpPr>
        <p:spPr>
          <a:xfrm>
            <a:off x="914400" y="3328416"/>
            <a:ext cx="4678528" cy="0"/>
          </a:xfrm>
          <a:prstGeom prst="line">
            <a:avLst/>
          </a:prstGeom>
          <a:noFill/>
          <a:ln w="12700">
            <a:solidFill>
              <a:srgbClr val="E4E7E4"/>
            </a:solidFill>
            <a:prstDash val="solid"/>
          </a:ln>
        </p:spPr>
      </p:sp>
      <p:sp>
        <p:nvSpPr>
          <p:cNvPr id="9" name="Shape 7"/>
          <p:cNvSpPr/>
          <p:nvPr/>
        </p:nvSpPr>
        <p:spPr>
          <a:xfrm>
            <a:off x="932688" y="3529584"/>
            <a:ext cx="82296" cy="82296"/>
          </a:xfrm>
          <a:prstGeom prst="ellipse">
            <a:avLst/>
          </a:prstGeom>
          <a:solidFill>
            <a:srgbClr val="B45309"/>
          </a:solidFill>
          <a:ln/>
        </p:spPr>
      </p:sp>
      <p:sp>
        <p:nvSpPr>
          <p:cNvPr id="10" name="Text 8"/>
          <p:cNvSpPr/>
          <p:nvPr/>
        </p:nvSpPr>
        <p:spPr>
          <a:xfrm>
            <a:off x="1143000" y="3447288"/>
            <a:ext cx="4495648" cy="502920"/>
          </a:xfrm>
          <a:prstGeom prst="rect">
            <a:avLst/>
          </a:prstGeom>
          <a:noFill/>
          <a:ln/>
        </p:spPr>
        <p:txBody>
          <a:bodyPr wrap="square" lIns="0" tIns="0" rIns="0" bIns="0" rtlCol="0" anchor="t"/>
          <a:lstStyle/>
          <a:p>
            <a:pPr indent="0" marL="0">
              <a:lnSpc>
                <a:spcPct val="114000"/>
              </a:lnSpc>
              <a:buNone/>
            </a:pPr>
            <a:r>
              <a:rPr lang="en-US" sz="1050" dirty="0">
                <a:solidFill>
                  <a:srgbClr val="3C4B43"/>
                </a:solidFill>
                <a:latin typeface="Poppins" pitchFamily="34" charset="0"/>
                <a:ea typeface="Poppins" pitchFamily="34" charset="-122"/>
                <a:cs typeface="Poppins" pitchFamily="34" charset="-120"/>
              </a:rPr>
              <a:t>One brain, every tool — email, files, money, messages</a:t>
            </a:r>
            <a:endParaRPr lang="en-US" sz="1050" dirty="0"/>
          </a:p>
        </p:txBody>
      </p:sp>
      <p:sp>
        <p:nvSpPr>
          <p:cNvPr id="11" name="Shape 9"/>
          <p:cNvSpPr/>
          <p:nvPr/>
        </p:nvSpPr>
        <p:spPr>
          <a:xfrm>
            <a:off x="932688" y="3895344"/>
            <a:ext cx="82296" cy="82296"/>
          </a:xfrm>
          <a:prstGeom prst="ellipse">
            <a:avLst/>
          </a:prstGeom>
          <a:solidFill>
            <a:srgbClr val="B45309"/>
          </a:solidFill>
          <a:ln/>
        </p:spPr>
      </p:sp>
      <p:sp>
        <p:nvSpPr>
          <p:cNvPr id="12" name="Text 10"/>
          <p:cNvSpPr/>
          <p:nvPr/>
        </p:nvSpPr>
        <p:spPr>
          <a:xfrm>
            <a:off x="1143000" y="3813048"/>
            <a:ext cx="4495648" cy="502920"/>
          </a:xfrm>
          <a:prstGeom prst="rect">
            <a:avLst/>
          </a:prstGeom>
          <a:noFill/>
          <a:ln/>
        </p:spPr>
        <p:txBody>
          <a:bodyPr wrap="square" lIns="0" tIns="0" rIns="0" bIns="0" rtlCol="0" anchor="t"/>
          <a:lstStyle/>
          <a:p>
            <a:pPr indent="0" marL="0">
              <a:lnSpc>
                <a:spcPct val="114000"/>
              </a:lnSpc>
              <a:buNone/>
            </a:pPr>
            <a:r>
              <a:rPr lang="en-US" sz="1050" dirty="0">
                <a:solidFill>
                  <a:srgbClr val="3C4B43"/>
                </a:solidFill>
                <a:latin typeface="Poppins" pitchFamily="34" charset="0"/>
                <a:ea typeface="Poppins" pitchFamily="34" charset="-122"/>
                <a:cs typeface="Poppins" pitchFamily="34" charset="-120"/>
              </a:rPr>
              <a:t>Trusted with everything on day one</a:t>
            </a:r>
            <a:endParaRPr lang="en-US" sz="1050" dirty="0"/>
          </a:p>
        </p:txBody>
      </p:sp>
      <p:sp>
        <p:nvSpPr>
          <p:cNvPr id="13" name="Shape 11"/>
          <p:cNvSpPr/>
          <p:nvPr/>
        </p:nvSpPr>
        <p:spPr>
          <a:xfrm>
            <a:off x="932688" y="4261104"/>
            <a:ext cx="82296" cy="82296"/>
          </a:xfrm>
          <a:prstGeom prst="ellipse">
            <a:avLst/>
          </a:prstGeom>
          <a:solidFill>
            <a:srgbClr val="B45309"/>
          </a:solidFill>
          <a:ln/>
        </p:spPr>
      </p:sp>
      <p:sp>
        <p:nvSpPr>
          <p:cNvPr id="14" name="Text 12"/>
          <p:cNvSpPr/>
          <p:nvPr/>
        </p:nvSpPr>
        <p:spPr>
          <a:xfrm>
            <a:off x="1143000" y="4178808"/>
            <a:ext cx="4495648" cy="502920"/>
          </a:xfrm>
          <a:prstGeom prst="rect">
            <a:avLst/>
          </a:prstGeom>
          <a:noFill/>
          <a:ln/>
        </p:spPr>
        <p:txBody>
          <a:bodyPr wrap="square" lIns="0" tIns="0" rIns="0" bIns="0" rtlCol="0" anchor="t"/>
          <a:lstStyle/>
          <a:p>
            <a:pPr indent="0" marL="0">
              <a:lnSpc>
                <a:spcPct val="114000"/>
              </a:lnSpc>
              <a:buNone/>
            </a:pPr>
            <a:r>
              <a:rPr lang="en-US" sz="1050" dirty="0">
                <a:solidFill>
                  <a:srgbClr val="3C4B43"/>
                </a:solidFill>
                <a:latin typeface="Poppins" pitchFamily="34" charset="0"/>
                <a:ea typeface="Poppins" pitchFamily="34" charset="-122"/>
                <a:cs typeface="Poppins" pitchFamily="34" charset="-120"/>
              </a:rPr>
              <a:t>An app store of third-party add-on “skills”</a:t>
            </a:r>
            <a:endParaRPr lang="en-US" sz="1050" dirty="0"/>
          </a:p>
        </p:txBody>
      </p:sp>
      <p:sp>
        <p:nvSpPr>
          <p:cNvPr id="15" name="Shape 13"/>
          <p:cNvSpPr/>
          <p:nvPr/>
        </p:nvSpPr>
        <p:spPr>
          <a:xfrm>
            <a:off x="932688" y="4626864"/>
            <a:ext cx="82296" cy="82296"/>
          </a:xfrm>
          <a:prstGeom prst="ellipse">
            <a:avLst/>
          </a:prstGeom>
          <a:solidFill>
            <a:srgbClr val="B45309"/>
          </a:solidFill>
          <a:ln/>
        </p:spPr>
      </p:sp>
      <p:sp>
        <p:nvSpPr>
          <p:cNvPr id="16" name="Text 14"/>
          <p:cNvSpPr/>
          <p:nvPr/>
        </p:nvSpPr>
        <p:spPr>
          <a:xfrm>
            <a:off x="1143000" y="4544568"/>
            <a:ext cx="4495648" cy="502920"/>
          </a:xfrm>
          <a:prstGeom prst="rect">
            <a:avLst/>
          </a:prstGeom>
          <a:noFill/>
          <a:ln/>
        </p:spPr>
        <p:txBody>
          <a:bodyPr wrap="square" lIns="0" tIns="0" rIns="0" bIns="0" rtlCol="0" anchor="t"/>
          <a:lstStyle/>
          <a:p>
            <a:pPr indent="0" marL="0">
              <a:lnSpc>
                <a:spcPct val="114000"/>
              </a:lnSpc>
              <a:buNone/>
            </a:pPr>
            <a:r>
              <a:rPr lang="en-US" sz="1050" dirty="0">
                <a:solidFill>
                  <a:srgbClr val="3C4B43"/>
                </a:solidFill>
                <a:latin typeface="Poppins" pitchFamily="34" charset="0"/>
                <a:ea typeface="Poppins" pitchFamily="34" charset="-122"/>
                <a:cs typeface="Poppins" pitchFamily="34" charset="-120"/>
              </a:rPr>
              <a:t>Your only record of what it did: a chat log</a:t>
            </a:r>
            <a:endParaRPr lang="en-US" sz="1050" dirty="0"/>
          </a:p>
        </p:txBody>
      </p:sp>
      <p:sp>
        <p:nvSpPr>
          <p:cNvPr id="17" name="Shape 15"/>
          <p:cNvSpPr/>
          <p:nvPr/>
        </p:nvSpPr>
        <p:spPr>
          <a:xfrm>
            <a:off x="6324448" y="2743200"/>
            <a:ext cx="5227168" cy="2240280"/>
          </a:xfrm>
          <a:prstGeom prst="roundRect">
            <a:avLst>
              <a:gd name="adj" fmla="val 4082"/>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8" name="Shape 16"/>
          <p:cNvSpPr/>
          <p:nvPr/>
        </p:nvSpPr>
        <p:spPr>
          <a:xfrm>
            <a:off x="6324448" y="2871216"/>
            <a:ext cx="54864" cy="1984248"/>
          </a:xfrm>
          <a:prstGeom prst="rect">
            <a:avLst/>
          </a:prstGeom>
          <a:solidFill>
            <a:srgbClr val="DC2626"/>
          </a:solidFill>
          <a:ln/>
        </p:spPr>
      </p:sp>
      <p:sp>
        <p:nvSpPr>
          <p:cNvPr id="19" name="Text 17"/>
          <p:cNvSpPr/>
          <p:nvPr/>
        </p:nvSpPr>
        <p:spPr>
          <a:xfrm>
            <a:off x="6598768" y="2926080"/>
            <a:ext cx="4724248" cy="365760"/>
          </a:xfrm>
          <a:prstGeom prst="rect">
            <a:avLst/>
          </a:prstGeom>
          <a:noFill/>
          <a:ln/>
        </p:spPr>
        <p:txBody>
          <a:bodyPr wrap="square" lIns="0" tIns="0" rIns="0" bIns="0" rtlCol="0" anchor="t"/>
          <a:lstStyle/>
          <a:p>
            <a:pPr indent="0" marL="0">
              <a:buNone/>
            </a:pPr>
            <a:r>
              <a:rPr lang="en-US" sz="1350" b="1" dirty="0">
                <a:solidFill>
                  <a:srgbClr val="1C2D24"/>
                </a:solidFill>
                <a:latin typeface="Poppins" pitchFamily="34" charset="0"/>
                <a:ea typeface="Poppins" pitchFamily="34" charset="-122"/>
                <a:cs typeface="Poppins" pitchFamily="34" charset="-120"/>
              </a:rPr>
              <a:t>What that means</a:t>
            </a:r>
            <a:endParaRPr lang="en-US" sz="1350" dirty="0"/>
          </a:p>
        </p:txBody>
      </p:sp>
      <p:sp>
        <p:nvSpPr>
          <p:cNvPr id="20" name="Shape 18"/>
          <p:cNvSpPr/>
          <p:nvPr/>
        </p:nvSpPr>
        <p:spPr>
          <a:xfrm>
            <a:off x="6598768" y="3328416"/>
            <a:ext cx="4678528" cy="0"/>
          </a:xfrm>
          <a:prstGeom prst="line">
            <a:avLst/>
          </a:prstGeom>
          <a:noFill/>
          <a:ln w="12700">
            <a:solidFill>
              <a:srgbClr val="E4E7E4"/>
            </a:solidFill>
            <a:prstDash val="solid"/>
          </a:ln>
        </p:spPr>
      </p:sp>
      <p:sp>
        <p:nvSpPr>
          <p:cNvPr id="21" name="Shape 19"/>
          <p:cNvSpPr/>
          <p:nvPr/>
        </p:nvSpPr>
        <p:spPr>
          <a:xfrm>
            <a:off x="6617056" y="3529584"/>
            <a:ext cx="82296" cy="82296"/>
          </a:xfrm>
          <a:prstGeom prst="ellipse">
            <a:avLst/>
          </a:prstGeom>
          <a:solidFill>
            <a:srgbClr val="DC2626"/>
          </a:solidFill>
          <a:ln/>
        </p:spPr>
      </p:sp>
      <p:sp>
        <p:nvSpPr>
          <p:cNvPr id="22" name="Text 20"/>
          <p:cNvSpPr/>
          <p:nvPr/>
        </p:nvSpPr>
        <p:spPr>
          <a:xfrm>
            <a:off x="6827368" y="3447288"/>
            <a:ext cx="4495648" cy="502920"/>
          </a:xfrm>
          <a:prstGeom prst="rect">
            <a:avLst/>
          </a:prstGeom>
          <a:noFill/>
          <a:ln/>
        </p:spPr>
        <p:txBody>
          <a:bodyPr wrap="square" lIns="0" tIns="0" rIns="0" bIns="0" rtlCol="0" anchor="t"/>
          <a:lstStyle/>
          <a:p>
            <a:pPr indent="0" marL="0">
              <a:lnSpc>
                <a:spcPct val="114000"/>
              </a:lnSpc>
              <a:buNone/>
            </a:pPr>
            <a:r>
              <a:rPr lang="en-US" sz="1050" dirty="0">
                <a:solidFill>
                  <a:srgbClr val="3C4B43"/>
                </a:solidFill>
                <a:latin typeface="Poppins" pitchFamily="34" charset="0"/>
                <a:ea typeface="Poppins" pitchFamily="34" charset="-122"/>
                <a:cs typeface="Poppins" pitchFamily="34" charset="-120"/>
              </a:rPr>
              <a:t>One fooled employee holds all of your keys</a:t>
            </a:r>
            <a:endParaRPr lang="en-US" sz="1050" dirty="0"/>
          </a:p>
        </p:txBody>
      </p:sp>
      <p:sp>
        <p:nvSpPr>
          <p:cNvPr id="23" name="Shape 21"/>
          <p:cNvSpPr/>
          <p:nvPr/>
        </p:nvSpPr>
        <p:spPr>
          <a:xfrm>
            <a:off x="6617056" y="3895344"/>
            <a:ext cx="82296" cy="82296"/>
          </a:xfrm>
          <a:prstGeom prst="ellipse">
            <a:avLst/>
          </a:prstGeom>
          <a:solidFill>
            <a:srgbClr val="DC2626"/>
          </a:solidFill>
          <a:ln/>
        </p:spPr>
      </p:sp>
      <p:sp>
        <p:nvSpPr>
          <p:cNvPr id="24" name="Text 22"/>
          <p:cNvSpPr/>
          <p:nvPr/>
        </p:nvSpPr>
        <p:spPr>
          <a:xfrm>
            <a:off x="6827368" y="3813048"/>
            <a:ext cx="4495648" cy="502920"/>
          </a:xfrm>
          <a:prstGeom prst="rect">
            <a:avLst/>
          </a:prstGeom>
          <a:noFill/>
          <a:ln/>
        </p:spPr>
        <p:txBody>
          <a:bodyPr wrap="square" lIns="0" tIns="0" rIns="0" bIns="0" rtlCol="0" anchor="t"/>
          <a:lstStyle/>
          <a:p>
            <a:pPr indent="0" marL="0">
              <a:lnSpc>
                <a:spcPct val="114000"/>
              </a:lnSpc>
              <a:buNone/>
            </a:pPr>
            <a:r>
              <a:rPr lang="en-US" sz="1050" dirty="0">
                <a:solidFill>
                  <a:srgbClr val="3C4B43"/>
                </a:solidFill>
                <a:latin typeface="Poppins" pitchFamily="34" charset="0"/>
                <a:ea typeface="Poppins" pitchFamily="34" charset="-122"/>
                <a:cs typeface="Poppins" pitchFamily="34" charset="-120"/>
              </a:rPr>
              <a:t>Anything it reads can go after everything it holds</a:t>
            </a:r>
            <a:endParaRPr lang="en-US" sz="1050" dirty="0"/>
          </a:p>
        </p:txBody>
      </p:sp>
      <p:sp>
        <p:nvSpPr>
          <p:cNvPr id="25" name="Shape 23"/>
          <p:cNvSpPr/>
          <p:nvPr/>
        </p:nvSpPr>
        <p:spPr>
          <a:xfrm>
            <a:off x="6617056" y="4261104"/>
            <a:ext cx="82296" cy="82296"/>
          </a:xfrm>
          <a:prstGeom prst="ellipse">
            <a:avLst/>
          </a:prstGeom>
          <a:solidFill>
            <a:srgbClr val="DC2626"/>
          </a:solidFill>
          <a:ln/>
        </p:spPr>
      </p:sp>
      <p:sp>
        <p:nvSpPr>
          <p:cNvPr id="26" name="Text 24"/>
          <p:cNvSpPr/>
          <p:nvPr/>
        </p:nvSpPr>
        <p:spPr>
          <a:xfrm>
            <a:off x="6827368" y="4178808"/>
            <a:ext cx="4495648" cy="502920"/>
          </a:xfrm>
          <a:prstGeom prst="rect">
            <a:avLst/>
          </a:prstGeom>
          <a:noFill/>
          <a:ln/>
        </p:spPr>
        <p:txBody>
          <a:bodyPr wrap="square" lIns="0" tIns="0" rIns="0" bIns="0" rtlCol="0" anchor="t"/>
          <a:lstStyle/>
          <a:p>
            <a:pPr indent="0" marL="0">
              <a:lnSpc>
                <a:spcPct val="114000"/>
              </a:lnSpc>
              <a:buNone/>
            </a:pPr>
            <a:r>
              <a:rPr lang="en-US" sz="1050" dirty="0">
                <a:solidFill>
                  <a:srgbClr val="3C4B43"/>
                </a:solidFill>
                <a:latin typeface="Poppins" pitchFamily="34" charset="0"/>
                <a:ea typeface="Poppins" pitchFamily="34" charset="-122"/>
                <a:cs typeface="Poppins" pitchFamily="34" charset="-120"/>
              </a:rPr>
              <a:t>Hundreds of those skills were actual malware within weeks</a:t>
            </a:r>
            <a:endParaRPr lang="en-US" sz="1050" dirty="0"/>
          </a:p>
        </p:txBody>
      </p:sp>
      <p:sp>
        <p:nvSpPr>
          <p:cNvPr id="27" name="Shape 25"/>
          <p:cNvSpPr/>
          <p:nvPr/>
        </p:nvSpPr>
        <p:spPr>
          <a:xfrm>
            <a:off x="6617056" y="4626864"/>
            <a:ext cx="82296" cy="82296"/>
          </a:xfrm>
          <a:prstGeom prst="ellipse">
            <a:avLst/>
          </a:prstGeom>
          <a:solidFill>
            <a:srgbClr val="DC2626"/>
          </a:solidFill>
          <a:ln/>
        </p:spPr>
      </p:sp>
      <p:sp>
        <p:nvSpPr>
          <p:cNvPr id="28" name="Text 26"/>
          <p:cNvSpPr/>
          <p:nvPr/>
        </p:nvSpPr>
        <p:spPr>
          <a:xfrm>
            <a:off x="6827368" y="4544568"/>
            <a:ext cx="4495648" cy="502920"/>
          </a:xfrm>
          <a:prstGeom prst="rect">
            <a:avLst/>
          </a:prstGeom>
          <a:noFill/>
          <a:ln/>
        </p:spPr>
        <p:txBody>
          <a:bodyPr wrap="square" lIns="0" tIns="0" rIns="0" bIns="0" rtlCol="0" anchor="t"/>
          <a:lstStyle/>
          <a:p>
            <a:pPr indent="0" marL="0">
              <a:lnSpc>
                <a:spcPct val="114000"/>
              </a:lnSpc>
              <a:buNone/>
            </a:pPr>
            <a:r>
              <a:rPr lang="en-US" sz="1050" dirty="0">
                <a:solidFill>
                  <a:srgbClr val="3C4B43"/>
                </a:solidFill>
                <a:latin typeface="Poppins" pitchFamily="34" charset="0"/>
                <a:ea typeface="Poppins" pitchFamily="34" charset="-122"/>
                <a:cs typeface="Poppins" pitchFamily="34" charset="-120"/>
              </a:rPr>
              <a:t>No receipts — you can't prove what happened, or didn't</a:t>
            </a:r>
            <a:endParaRPr lang="en-US" sz="1050" dirty="0"/>
          </a:p>
        </p:txBody>
      </p:sp>
      <p:sp>
        <p:nvSpPr>
          <p:cNvPr id="29" name="Shape 27"/>
          <p:cNvSpPr/>
          <p:nvPr/>
        </p:nvSpPr>
        <p:spPr>
          <a:xfrm>
            <a:off x="640080" y="5138928"/>
            <a:ext cx="10911535" cy="658368"/>
          </a:xfrm>
          <a:prstGeom prst="roundRect">
            <a:avLst>
              <a:gd name="adj" fmla="val 13889"/>
            </a:avLst>
          </a:prstGeom>
          <a:solidFill>
            <a:srgbClr val="1C2D24"/>
          </a:solidFill>
          <a:ln w="12700">
            <a:solidFill>
              <a:srgbClr val="1C2D24"/>
            </a:solidFill>
            <a:prstDash val="solid"/>
          </a:ln>
        </p:spPr>
      </p:sp>
      <p:sp>
        <p:nvSpPr>
          <p:cNvPr id="30" name="Text 28"/>
          <p:cNvSpPr/>
          <p:nvPr/>
        </p:nvSpPr>
        <p:spPr>
          <a:xfrm>
            <a:off x="1024128" y="5138928"/>
            <a:ext cx="10143439" cy="658368"/>
          </a:xfrm>
          <a:prstGeom prst="rect">
            <a:avLst/>
          </a:prstGeom>
          <a:noFill/>
          <a:ln/>
        </p:spPr>
        <p:txBody>
          <a:bodyPr wrap="square" lIns="0" tIns="0" rIns="0" bIns="0" rtlCol="0" anchor="ctr"/>
          <a:lstStyle/>
          <a:p>
            <a:pPr indent="0" marL="0">
              <a:lnSpc>
                <a:spcPct val="104000"/>
              </a:lnSpc>
              <a:buNone/>
            </a:pPr>
            <a:r>
              <a:rPr lang="en-US" sz="1200" b="1" dirty="0">
                <a:solidFill>
                  <a:srgbClr val="42FF8A"/>
                </a:solidFill>
                <a:latin typeface="Poppins" pitchFamily="34" charset="0"/>
                <a:ea typeface="Poppins" pitchFamily="34" charset="-122"/>
                <a:cs typeface="Poppins" pitchFamily="34" charset="-120"/>
              </a:rPr>
              <a:t>You can't write an exam for an agent whose job is “everything”  </a:t>
            </a:r>
            <a:pPr indent="0" marL="0">
              <a:lnSpc>
                <a:spcPct val="104000"/>
              </a:lnSpc>
              <a:buNone/>
            </a:pPr>
            <a:r>
              <a:rPr lang="en-US" sz="1200" dirty="0">
                <a:solidFill>
                  <a:srgbClr val="FFFFFF"/>
                </a:solidFill>
                <a:latin typeface="Poppins" pitchFamily="34" charset="0"/>
                <a:ea typeface="Poppins" pitchFamily="34" charset="-122"/>
                <a:cs typeface="Poppins" pitchFamily="34" charset="-120"/>
              </a:rPr>
              <a:t>— and that's the clue to the fix.</a:t>
            </a:r>
            <a:endParaRPr lang="en-US" sz="1200" dirty="0"/>
          </a:p>
        </p:txBody>
      </p:sp>
      <p:sp>
        <p:nvSpPr>
          <p:cNvPr id="31" name="Text 29"/>
          <p:cNvSpPr/>
          <p:nvPr/>
        </p:nvSpPr>
        <p:spPr>
          <a:xfrm>
            <a:off x="640080" y="6473952"/>
            <a:ext cx="6400800" cy="274320"/>
          </a:xfrm>
          <a:prstGeom prst="rect">
            <a:avLst/>
          </a:prstGeom>
          <a:noFill/>
          <a:ln/>
        </p:spPr>
        <p:txBody>
          <a:bodyPr wrap="square" lIns="0" tIns="0" rIns="0" bIns="0" rtlCol="0" anchor="ctr"/>
          <a:lstStyle/>
          <a:p>
            <a:pPr indent="0" marL="0">
              <a:buNone/>
            </a:pPr>
            <a:r>
              <a:rPr lang="en-US" sz="900" dirty="0">
                <a:solidFill>
                  <a:srgbClr val="9AA89F"/>
                </a:solidFill>
                <a:latin typeface="Poppins" pitchFamily="34" charset="0"/>
                <a:ea typeface="Poppins" pitchFamily="34" charset="-122"/>
                <a:cs typeface="Poppins" pitchFamily="34" charset="-120"/>
              </a:rPr>
              <a:t>Micro-Agents  ·  Appmilla</a:t>
            </a:r>
            <a:endParaRPr lang="en-US" sz="900" dirty="0"/>
          </a:p>
        </p:txBody>
      </p:sp>
      <p:sp>
        <p:nvSpPr>
          <p:cNvPr id="32" name="Text 30"/>
          <p:cNvSpPr/>
          <p:nvPr/>
        </p:nvSpPr>
        <p:spPr>
          <a:xfrm>
            <a:off x="10820095" y="6473952"/>
            <a:ext cx="1005840" cy="274320"/>
          </a:xfrm>
          <a:prstGeom prst="rect">
            <a:avLst/>
          </a:prstGeom>
          <a:noFill/>
          <a:ln/>
        </p:spPr>
        <p:txBody>
          <a:bodyPr wrap="square" lIns="0" tIns="0" rIns="0" bIns="0" rtlCol="0" anchor="ctr"/>
          <a:lstStyle/>
          <a:p>
            <a:pPr algn="r" indent="0" marL="0">
              <a:buNone/>
            </a:pPr>
            <a:r>
              <a:rPr lang="en-US" sz="900" dirty="0">
                <a:solidFill>
                  <a:srgbClr val="9AA89F"/>
                </a:solidFill>
                <a:latin typeface="Poppins" pitchFamily="34" charset="0"/>
                <a:ea typeface="Poppins" pitchFamily="34" charset="-122"/>
                <a:cs typeface="Poppins" pitchFamily="34" charset="-120"/>
              </a:rPr>
              <a:t>4 / 14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Text 0"/>
          <p:cNvSpPr/>
          <p:nvPr/>
        </p:nvSpPr>
        <p:spPr>
          <a:xfrm>
            <a:off x="640080" y="475488"/>
            <a:ext cx="10911535" cy="274320"/>
          </a:xfrm>
          <a:prstGeom prst="rect">
            <a:avLst/>
          </a:prstGeom>
          <a:noFill/>
          <a:ln/>
        </p:spPr>
        <p:txBody>
          <a:bodyPr wrap="square" lIns="0" tIns="0" rIns="0" bIns="0" rtlCol="0" anchor="ctr"/>
          <a:lstStyle/>
          <a:p>
            <a:pPr indent="0" marL="0">
              <a:buNone/>
            </a:pPr>
            <a:r>
              <a:rPr lang="en-US" sz="1100" b="1" spc="220" kern="0" dirty="0">
                <a:solidFill>
                  <a:srgbClr val="3F8C43"/>
                </a:solidFill>
                <a:latin typeface="Poppins" pitchFamily="34" charset="0"/>
                <a:ea typeface="Poppins" pitchFamily="34" charset="-122"/>
                <a:cs typeface="Poppins" pitchFamily="34" charset="-120"/>
              </a:rPr>
              <a:t>THE OPPOSITE BET · SMALL AGENTS, EARNED TRUST</a:t>
            </a:r>
            <a:endParaRPr lang="en-US" sz="1100" dirty="0"/>
          </a:p>
        </p:txBody>
      </p:sp>
      <p:sp>
        <p:nvSpPr>
          <p:cNvPr id="3" name="Text 1"/>
          <p:cNvSpPr/>
          <p:nvPr/>
        </p:nvSpPr>
        <p:spPr>
          <a:xfrm>
            <a:off x="640080" y="822960"/>
            <a:ext cx="10911535" cy="1371600"/>
          </a:xfrm>
          <a:prstGeom prst="rect">
            <a:avLst/>
          </a:prstGeom>
          <a:noFill/>
          <a:ln/>
        </p:spPr>
        <p:txBody>
          <a:bodyPr wrap="square" lIns="0" tIns="0" rIns="0" bIns="0" rtlCol="0" anchor="t"/>
          <a:lstStyle/>
          <a:p>
            <a:pPr indent="0" marL="0">
              <a:lnSpc>
                <a:spcPct val="103000"/>
              </a:lnSpc>
              <a:buNone/>
            </a:pPr>
            <a:r>
              <a:rPr lang="en-US" sz="2200" b="1" dirty="0">
                <a:solidFill>
                  <a:srgbClr val="1C2D24"/>
                </a:solidFill>
                <a:latin typeface="Poppins" pitchFamily="34" charset="0"/>
                <a:ea typeface="Poppins" pitchFamily="34" charset="-122"/>
                <a:cs typeface="Poppins" pitchFamily="34" charset="-120"/>
              </a:rPr>
              <a:t>Don't hire one genius with the keys to everything. Hire small clerks, one job each — on probation.</a:t>
            </a:r>
            <a:endParaRPr lang="en-US" sz="2200" dirty="0"/>
          </a:p>
        </p:txBody>
      </p:sp>
      <p:sp>
        <p:nvSpPr>
          <p:cNvPr id="4" name="Text 2"/>
          <p:cNvSpPr/>
          <p:nvPr/>
        </p:nvSpPr>
        <p:spPr>
          <a:xfrm>
            <a:off x="640080" y="1664208"/>
            <a:ext cx="10911535" cy="914400"/>
          </a:xfrm>
          <a:prstGeom prst="rect">
            <a:avLst/>
          </a:prstGeom>
          <a:noFill/>
          <a:ln/>
        </p:spPr>
        <p:txBody>
          <a:bodyPr wrap="square" lIns="0" tIns="0" rIns="0" bIns="0" rtlCol="0" anchor="t"/>
          <a:lstStyle/>
          <a:p>
            <a:pPr indent="0" marL="0">
              <a:lnSpc>
                <a:spcPct val="130000"/>
              </a:lnSpc>
              <a:buNone/>
            </a:pPr>
            <a:r>
              <a:rPr lang="en-US" sz="1150" dirty="0">
                <a:solidFill>
                  <a:srgbClr val="3C4B43"/>
                </a:solidFill>
                <a:latin typeface="Poppins" pitchFamily="34" charset="0"/>
                <a:ea typeface="Poppins" pitchFamily="34" charset="-122"/>
                <a:cs typeface="Poppins" pitchFamily="34" charset="-120"/>
              </a:rPr>
              <a:t>We built the exact inverse of the do-everything agent: a clerk with one declared job and a short list of allowed actions — anything not on the list was never built. It must pass an exam to run, starts on probation asking before every action, and earns each freedom the way a new hire does — every decision on a permanent record that can't be quietly edited.</a:t>
            </a:r>
            <a:endParaRPr lang="en-US" sz="1150" dirty="0"/>
          </a:p>
        </p:txBody>
      </p:sp>
      <p:sp>
        <p:nvSpPr>
          <p:cNvPr id="5" name="Shape 3"/>
          <p:cNvSpPr/>
          <p:nvPr/>
        </p:nvSpPr>
        <p:spPr>
          <a:xfrm>
            <a:off x="640080" y="3246120"/>
            <a:ext cx="2036003" cy="1600200"/>
          </a:xfrm>
          <a:prstGeom prst="roundRect">
            <a:avLst>
              <a:gd name="adj" fmla="val 5714"/>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6" name="Shape 4"/>
          <p:cNvSpPr/>
          <p:nvPr/>
        </p:nvSpPr>
        <p:spPr>
          <a:xfrm>
            <a:off x="640080" y="3374136"/>
            <a:ext cx="54864" cy="1344168"/>
          </a:xfrm>
          <a:prstGeom prst="rect">
            <a:avLst/>
          </a:prstGeom>
          <a:solidFill>
            <a:srgbClr val="3F8C43"/>
          </a:solidFill>
          <a:ln/>
        </p:spPr>
      </p:sp>
      <p:sp>
        <p:nvSpPr>
          <p:cNvPr id="7" name="Shape 5"/>
          <p:cNvSpPr/>
          <p:nvPr/>
        </p:nvSpPr>
        <p:spPr>
          <a:xfrm>
            <a:off x="804672" y="3410712"/>
            <a:ext cx="384048" cy="384048"/>
          </a:xfrm>
          <a:prstGeom prst="ellipse">
            <a:avLst/>
          </a:prstGeom>
          <a:solidFill>
            <a:srgbClr val="3F8C43"/>
          </a:solidFill>
          <a:ln/>
        </p:spPr>
      </p:sp>
      <p:sp>
        <p:nvSpPr>
          <p:cNvPr id="8" name="Text 6"/>
          <p:cNvSpPr/>
          <p:nvPr/>
        </p:nvSpPr>
        <p:spPr>
          <a:xfrm>
            <a:off x="804672" y="3410712"/>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Poppins" pitchFamily="34" charset="0"/>
                <a:ea typeface="Poppins" pitchFamily="34" charset="-122"/>
                <a:cs typeface="Poppins" pitchFamily="34" charset="-120"/>
              </a:rPr>
              <a:t>1</a:t>
            </a:r>
            <a:endParaRPr lang="en-US" sz="1500" dirty="0"/>
          </a:p>
        </p:txBody>
      </p:sp>
      <p:sp>
        <p:nvSpPr>
          <p:cNvPr id="9" name="Text 7"/>
          <p:cNvSpPr/>
          <p:nvPr/>
        </p:nvSpPr>
        <p:spPr>
          <a:xfrm>
            <a:off x="822960" y="3849624"/>
            <a:ext cx="1706819" cy="384048"/>
          </a:xfrm>
          <a:prstGeom prst="rect">
            <a:avLst/>
          </a:prstGeom>
          <a:noFill/>
          <a:ln/>
        </p:spPr>
        <p:txBody>
          <a:bodyPr wrap="square" lIns="0" tIns="0" rIns="0" bIns="0" rtlCol="0" anchor="t"/>
          <a:lstStyle/>
          <a:p>
            <a:pPr indent="0" marL="0">
              <a:buNone/>
            </a:pPr>
            <a:r>
              <a:rPr lang="en-US" sz="1150" b="1" dirty="0">
                <a:solidFill>
                  <a:srgbClr val="1C2D24"/>
                </a:solidFill>
                <a:latin typeface="Poppins" pitchFamily="34" charset="0"/>
                <a:ea typeface="Poppins" pitchFamily="34" charset="-122"/>
                <a:cs typeface="Poppins" pitchFamily="34" charset="-120"/>
              </a:rPr>
              <a:t>One job</a:t>
            </a:r>
            <a:endParaRPr lang="en-US" sz="1150" dirty="0"/>
          </a:p>
        </p:txBody>
      </p:sp>
      <p:sp>
        <p:nvSpPr>
          <p:cNvPr id="10" name="Text 8"/>
          <p:cNvSpPr/>
          <p:nvPr/>
        </p:nvSpPr>
        <p:spPr>
          <a:xfrm>
            <a:off x="822960" y="4215384"/>
            <a:ext cx="1688531" cy="576072"/>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bounded, so it can be tested, explained and trusted</a:t>
            </a:r>
            <a:endParaRPr lang="en-US" sz="800" dirty="0"/>
          </a:p>
        </p:txBody>
      </p:sp>
      <p:sp>
        <p:nvSpPr>
          <p:cNvPr id="11" name="Shape 9"/>
          <p:cNvSpPr/>
          <p:nvPr/>
        </p:nvSpPr>
        <p:spPr>
          <a:xfrm>
            <a:off x="2858963" y="3081528"/>
            <a:ext cx="2036003" cy="1600200"/>
          </a:xfrm>
          <a:prstGeom prst="roundRect">
            <a:avLst>
              <a:gd name="adj" fmla="val 5714"/>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2" name="Shape 10"/>
          <p:cNvSpPr/>
          <p:nvPr/>
        </p:nvSpPr>
        <p:spPr>
          <a:xfrm>
            <a:off x="2858963" y="3209544"/>
            <a:ext cx="54864" cy="1344168"/>
          </a:xfrm>
          <a:prstGeom prst="rect">
            <a:avLst/>
          </a:prstGeom>
          <a:solidFill>
            <a:srgbClr val="3F8C43"/>
          </a:solidFill>
          <a:ln/>
        </p:spPr>
      </p:sp>
      <p:sp>
        <p:nvSpPr>
          <p:cNvPr id="13" name="Shape 11"/>
          <p:cNvSpPr/>
          <p:nvPr/>
        </p:nvSpPr>
        <p:spPr>
          <a:xfrm>
            <a:off x="3023555" y="3246120"/>
            <a:ext cx="384048" cy="384048"/>
          </a:xfrm>
          <a:prstGeom prst="ellipse">
            <a:avLst/>
          </a:prstGeom>
          <a:solidFill>
            <a:srgbClr val="3F8C43"/>
          </a:solidFill>
          <a:ln/>
        </p:spPr>
      </p:sp>
      <p:sp>
        <p:nvSpPr>
          <p:cNvPr id="14" name="Text 12"/>
          <p:cNvSpPr/>
          <p:nvPr/>
        </p:nvSpPr>
        <p:spPr>
          <a:xfrm>
            <a:off x="3023555" y="3246120"/>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Poppins" pitchFamily="34" charset="0"/>
                <a:ea typeface="Poppins" pitchFamily="34" charset="-122"/>
                <a:cs typeface="Poppins" pitchFamily="34" charset="-120"/>
              </a:rPr>
              <a:t>2</a:t>
            </a:r>
            <a:endParaRPr lang="en-US" sz="1500" dirty="0"/>
          </a:p>
        </p:txBody>
      </p:sp>
      <p:sp>
        <p:nvSpPr>
          <p:cNvPr id="15" name="Text 13"/>
          <p:cNvSpPr/>
          <p:nvPr/>
        </p:nvSpPr>
        <p:spPr>
          <a:xfrm>
            <a:off x="3041843" y="3685032"/>
            <a:ext cx="1706819" cy="384048"/>
          </a:xfrm>
          <a:prstGeom prst="rect">
            <a:avLst/>
          </a:prstGeom>
          <a:noFill/>
          <a:ln/>
        </p:spPr>
        <p:txBody>
          <a:bodyPr wrap="square" lIns="0" tIns="0" rIns="0" bIns="0" rtlCol="0" anchor="t"/>
          <a:lstStyle/>
          <a:p>
            <a:pPr indent="0" marL="0">
              <a:buNone/>
            </a:pPr>
            <a:r>
              <a:rPr lang="en-US" sz="1150" b="1" dirty="0">
                <a:solidFill>
                  <a:srgbClr val="1C2D24"/>
                </a:solidFill>
                <a:latin typeface="Poppins" pitchFamily="34" charset="0"/>
                <a:ea typeface="Poppins" pitchFamily="34" charset="-122"/>
                <a:cs typeface="Poppins" pitchFamily="34" charset="-120"/>
              </a:rPr>
              <a:t>Pass an exam to exist</a:t>
            </a:r>
            <a:endParaRPr lang="en-US" sz="1150" dirty="0"/>
          </a:p>
        </p:txBody>
      </p:sp>
      <p:sp>
        <p:nvSpPr>
          <p:cNvPr id="16" name="Text 14"/>
          <p:cNvSpPr/>
          <p:nvPr/>
        </p:nvSpPr>
        <p:spPr>
          <a:xfrm>
            <a:off x="3041843" y="4050792"/>
            <a:ext cx="1688531" cy="576072"/>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on your real work, traps included; if it fails, it doesn't run</a:t>
            </a:r>
            <a:endParaRPr lang="en-US" sz="800" dirty="0"/>
          </a:p>
        </p:txBody>
      </p:sp>
      <p:sp>
        <p:nvSpPr>
          <p:cNvPr id="17" name="Shape 15"/>
          <p:cNvSpPr/>
          <p:nvPr/>
        </p:nvSpPr>
        <p:spPr>
          <a:xfrm>
            <a:off x="5077846" y="2916936"/>
            <a:ext cx="2036003" cy="1600200"/>
          </a:xfrm>
          <a:prstGeom prst="roundRect">
            <a:avLst>
              <a:gd name="adj" fmla="val 5714"/>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8" name="Shape 16"/>
          <p:cNvSpPr/>
          <p:nvPr/>
        </p:nvSpPr>
        <p:spPr>
          <a:xfrm>
            <a:off x="5077846" y="3044952"/>
            <a:ext cx="54864" cy="1344168"/>
          </a:xfrm>
          <a:prstGeom prst="rect">
            <a:avLst/>
          </a:prstGeom>
          <a:solidFill>
            <a:srgbClr val="3F8C43"/>
          </a:solidFill>
          <a:ln/>
        </p:spPr>
      </p:sp>
      <p:sp>
        <p:nvSpPr>
          <p:cNvPr id="19" name="Shape 17"/>
          <p:cNvSpPr/>
          <p:nvPr/>
        </p:nvSpPr>
        <p:spPr>
          <a:xfrm>
            <a:off x="5242438" y="3081528"/>
            <a:ext cx="384048" cy="384048"/>
          </a:xfrm>
          <a:prstGeom prst="ellipse">
            <a:avLst/>
          </a:prstGeom>
          <a:solidFill>
            <a:srgbClr val="3F8C43"/>
          </a:solidFill>
          <a:ln/>
        </p:spPr>
      </p:sp>
      <p:sp>
        <p:nvSpPr>
          <p:cNvPr id="20" name="Text 18"/>
          <p:cNvSpPr/>
          <p:nvPr/>
        </p:nvSpPr>
        <p:spPr>
          <a:xfrm>
            <a:off x="5242438" y="3081528"/>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Poppins" pitchFamily="34" charset="0"/>
                <a:ea typeface="Poppins" pitchFamily="34" charset="-122"/>
                <a:cs typeface="Poppins" pitchFamily="34" charset="-120"/>
              </a:rPr>
              <a:t>3</a:t>
            </a:r>
            <a:endParaRPr lang="en-US" sz="1500" dirty="0"/>
          </a:p>
        </p:txBody>
      </p:sp>
      <p:sp>
        <p:nvSpPr>
          <p:cNvPr id="21" name="Text 19"/>
          <p:cNvSpPr/>
          <p:nvPr/>
        </p:nvSpPr>
        <p:spPr>
          <a:xfrm>
            <a:off x="5260726" y="3520440"/>
            <a:ext cx="1706819" cy="384048"/>
          </a:xfrm>
          <a:prstGeom prst="rect">
            <a:avLst/>
          </a:prstGeom>
          <a:noFill/>
          <a:ln/>
        </p:spPr>
        <p:txBody>
          <a:bodyPr wrap="square" lIns="0" tIns="0" rIns="0" bIns="0" rtlCol="0" anchor="t"/>
          <a:lstStyle/>
          <a:p>
            <a:pPr indent="0" marL="0">
              <a:buNone/>
            </a:pPr>
            <a:r>
              <a:rPr lang="en-US" sz="1150" b="1" dirty="0">
                <a:solidFill>
                  <a:srgbClr val="1C2D24"/>
                </a:solidFill>
                <a:latin typeface="Poppins" pitchFamily="34" charset="0"/>
                <a:ea typeface="Poppins" pitchFamily="34" charset="-122"/>
                <a:cs typeface="Poppins" pitchFamily="34" charset="-120"/>
              </a:rPr>
              <a:t>Ask first</a:t>
            </a:r>
            <a:endParaRPr lang="en-US" sz="1150" dirty="0"/>
          </a:p>
        </p:txBody>
      </p:sp>
      <p:sp>
        <p:nvSpPr>
          <p:cNvPr id="22" name="Text 20"/>
          <p:cNvSpPr/>
          <p:nvPr/>
        </p:nvSpPr>
        <p:spPr>
          <a:xfrm>
            <a:off x="5260726" y="3886200"/>
            <a:ext cx="1688531" cy="576072"/>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every action is a proposal; nothing without your click</a:t>
            </a:r>
            <a:endParaRPr lang="en-US" sz="800" dirty="0"/>
          </a:p>
        </p:txBody>
      </p:sp>
      <p:sp>
        <p:nvSpPr>
          <p:cNvPr id="23" name="Shape 21"/>
          <p:cNvSpPr/>
          <p:nvPr/>
        </p:nvSpPr>
        <p:spPr>
          <a:xfrm>
            <a:off x="7296729" y="2752344"/>
            <a:ext cx="2036003" cy="1600200"/>
          </a:xfrm>
          <a:prstGeom prst="roundRect">
            <a:avLst>
              <a:gd name="adj" fmla="val 5714"/>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24" name="Shape 22"/>
          <p:cNvSpPr/>
          <p:nvPr/>
        </p:nvSpPr>
        <p:spPr>
          <a:xfrm>
            <a:off x="7296729" y="2880360"/>
            <a:ext cx="54864" cy="1344168"/>
          </a:xfrm>
          <a:prstGeom prst="rect">
            <a:avLst/>
          </a:prstGeom>
          <a:solidFill>
            <a:srgbClr val="3F8C43"/>
          </a:solidFill>
          <a:ln/>
        </p:spPr>
      </p:sp>
      <p:sp>
        <p:nvSpPr>
          <p:cNvPr id="25" name="Shape 23"/>
          <p:cNvSpPr/>
          <p:nvPr/>
        </p:nvSpPr>
        <p:spPr>
          <a:xfrm>
            <a:off x="7461321" y="2916936"/>
            <a:ext cx="384048" cy="384048"/>
          </a:xfrm>
          <a:prstGeom prst="ellipse">
            <a:avLst/>
          </a:prstGeom>
          <a:solidFill>
            <a:srgbClr val="3F8C43"/>
          </a:solidFill>
          <a:ln/>
        </p:spPr>
      </p:sp>
      <p:sp>
        <p:nvSpPr>
          <p:cNvPr id="26" name="Text 24"/>
          <p:cNvSpPr/>
          <p:nvPr/>
        </p:nvSpPr>
        <p:spPr>
          <a:xfrm>
            <a:off x="7461321" y="2916936"/>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Poppins" pitchFamily="34" charset="0"/>
                <a:ea typeface="Poppins" pitchFamily="34" charset="-122"/>
                <a:cs typeface="Poppins" pitchFamily="34" charset="-120"/>
              </a:rPr>
              <a:t>4</a:t>
            </a:r>
            <a:endParaRPr lang="en-US" sz="1500" dirty="0"/>
          </a:p>
        </p:txBody>
      </p:sp>
      <p:sp>
        <p:nvSpPr>
          <p:cNvPr id="27" name="Text 25"/>
          <p:cNvSpPr/>
          <p:nvPr/>
        </p:nvSpPr>
        <p:spPr>
          <a:xfrm>
            <a:off x="7479609" y="3355848"/>
            <a:ext cx="1706819" cy="384048"/>
          </a:xfrm>
          <a:prstGeom prst="rect">
            <a:avLst/>
          </a:prstGeom>
          <a:noFill/>
          <a:ln/>
        </p:spPr>
        <p:txBody>
          <a:bodyPr wrap="square" lIns="0" tIns="0" rIns="0" bIns="0" rtlCol="0" anchor="t"/>
          <a:lstStyle/>
          <a:p>
            <a:pPr indent="0" marL="0">
              <a:buNone/>
            </a:pPr>
            <a:r>
              <a:rPr lang="en-US" sz="1150" b="1" dirty="0">
                <a:solidFill>
                  <a:srgbClr val="1C2D24"/>
                </a:solidFill>
                <a:latin typeface="Poppins" pitchFamily="34" charset="0"/>
                <a:ea typeface="Poppins" pitchFamily="34" charset="-122"/>
                <a:cs typeface="Poppins" pitchFamily="34" charset="-120"/>
              </a:rPr>
              <a:t>Earn each freedom</a:t>
            </a:r>
            <a:endParaRPr lang="en-US" sz="1150" dirty="0"/>
          </a:p>
        </p:txBody>
      </p:sp>
      <p:sp>
        <p:nvSpPr>
          <p:cNvPr id="28" name="Text 26"/>
          <p:cNvSpPr/>
          <p:nvPr/>
        </p:nvSpPr>
        <p:spPr>
          <a:xfrm>
            <a:off x="7479609" y="3721608"/>
            <a:ext cx="1688531" cy="576072"/>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granted per task, over real weeks; one safety slip resets it</a:t>
            </a:r>
            <a:endParaRPr lang="en-US" sz="800" dirty="0"/>
          </a:p>
        </p:txBody>
      </p:sp>
      <p:sp>
        <p:nvSpPr>
          <p:cNvPr id="29" name="Shape 27"/>
          <p:cNvSpPr/>
          <p:nvPr/>
        </p:nvSpPr>
        <p:spPr>
          <a:xfrm>
            <a:off x="9515612" y="2587752"/>
            <a:ext cx="2036003" cy="1600200"/>
          </a:xfrm>
          <a:prstGeom prst="roundRect">
            <a:avLst>
              <a:gd name="adj" fmla="val 5714"/>
            </a:avLst>
          </a:prstGeom>
          <a:solidFill>
            <a:srgbClr val="EAF4EC"/>
          </a:solidFill>
          <a:ln w="12700">
            <a:solidFill>
              <a:srgbClr val="CDE6D2"/>
            </a:solidFill>
            <a:prstDash val="solid"/>
          </a:ln>
          <a:effectLst>
            <a:outerShdw sx="100000" sy="100000" kx="0" ky="0" algn="bl" rotWithShape="0" blurRad="114300" dist="38100" dir="8100000">
              <a:srgbClr val="1C2D24">
                <a:alpha val="11000"/>
              </a:srgbClr>
            </a:outerShdw>
          </a:effectLst>
        </p:spPr>
      </p:sp>
      <p:sp>
        <p:nvSpPr>
          <p:cNvPr id="30" name="Shape 28"/>
          <p:cNvSpPr/>
          <p:nvPr/>
        </p:nvSpPr>
        <p:spPr>
          <a:xfrm>
            <a:off x="9515612" y="2715768"/>
            <a:ext cx="54864" cy="1344168"/>
          </a:xfrm>
          <a:prstGeom prst="rect">
            <a:avLst/>
          </a:prstGeom>
          <a:solidFill>
            <a:srgbClr val="42FF8A"/>
          </a:solidFill>
          <a:ln/>
        </p:spPr>
      </p:sp>
      <p:sp>
        <p:nvSpPr>
          <p:cNvPr id="31" name="Shape 29"/>
          <p:cNvSpPr/>
          <p:nvPr/>
        </p:nvSpPr>
        <p:spPr>
          <a:xfrm>
            <a:off x="9680204" y="2752344"/>
            <a:ext cx="384048" cy="384048"/>
          </a:xfrm>
          <a:prstGeom prst="ellipse">
            <a:avLst/>
          </a:prstGeom>
          <a:solidFill>
            <a:srgbClr val="42FF8A"/>
          </a:solidFill>
          <a:ln/>
        </p:spPr>
      </p:sp>
      <p:sp>
        <p:nvSpPr>
          <p:cNvPr id="32" name="Text 30"/>
          <p:cNvSpPr/>
          <p:nvPr/>
        </p:nvSpPr>
        <p:spPr>
          <a:xfrm>
            <a:off x="9680204" y="2752344"/>
            <a:ext cx="384048" cy="384048"/>
          </a:xfrm>
          <a:prstGeom prst="rect">
            <a:avLst/>
          </a:prstGeom>
          <a:noFill/>
          <a:ln/>
        </p:spPr>
        <p:txBody>
          <a:bodyPr wrap="square" lIns="0" tIns="0" rIns="0" bIns="0" rtlCol="0" anchor="ctr"/>
          <a:lstStyle/>
          <a:p>
            <a:pPr algn="ctr" indent="0" marL="0">
              <a:buNone/>
            </a:pPr>
            <a:r>
              <a:rPr lang="en-US" sz="1500" b="1" dirty="0">
                <a:solidFill>
                  <a:srgbClr val="1C2D24"/>
                </a:solidFill>
                <a:latin typeface="Poppins" pitchFamily="34" charset="0"/>
                <a:ea typeface="Poppins" pitchFamily="34" charset="-122"/>
                <a:cs typeface="Poppins" pitchFamily="34" charset="-120"/>
              </a:rPr>
              <a:t>5</a:t>
            </a:r>
            <a:endParaRPr lang="en-US" sz="1500" dirty="0"/>
          </a:p>
        </p:txBody>
      </p:sp>
      <p:sp>
        <p:nvSpPr>
          <p:cNvPr id="33" name="Text 31"/>
          <p:cNvSpPr/>
          <p:nvPr/>
        </p:nvSpPr>
        <p:spPr>
          <a:xfrm>
            <a:off x="9698492" y="3191256"/>
            <a:ext cx="1706819" cy="384048"/>
          </a:xfrm>
          <a:prstGeom prst="rect">
            <a:avLst/>
          </a:prstGeom>
          <a:noFill/>
          <a:ln/>
        </p:spPr>
        <p:txBody>
          <a:bodyPr wrap="square" lIns="0" tIns="0" rIns="0" bIns="0" rtlCol="0" anchor="t"/>
          <a:lstStyle/>
          <a:p>
            <a:pPr indent="0" marL="0">
              <a:buNone/>
            </a:pPr>
            <a:r>
              <a:rPr lang="en-US" sz="1150" b="1" dirty="0">
                <a:solidFill>
                  <a:srgbClr val="1C2D24"/>
                </a:solidFill>
                <a:latin typeface="Poppins" pitchFamily="34" charset="0"/>
                <a:ea typeface="Poppins" pitchFamily="34" charset="-122"/>
                <a:cs typeface="Poppins" pitchFamily="34" charset="-120"/>
              </a:rPr>
              <a:t>Receipts for everything</a:t>
            </a:r>
            <a:endParaRPr lang="en-US" sz="1150" dirty="0"/>
          </a:p>
        </p:txBody>
      </p:sp>
      <p:sp>
        <p:nvSpPr>
          <p:cNvPr id="34" name="Text 32"/>
          <p:cNvSpPr/>
          <p:nvPr/>
        </p:nvSpPr>
        <p:spPr>
          <a:xfrm>
            <a:off x="9698492" y="3557016"/>
            <a:ext cx="1688531" cy="576072"/>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a permanent record you can audit, not a chat log</a:t>
            </a:r>
            <a:endParaRPr lang="en-US" sz="800" dirty="0"/>
          </a:p>
        </p:txBody>
      </p:sp>
      <p:sp>
        <p:nvSpPr>
          <p:cNvPr id="35" name="Shape 33"/>
          <p:cNvSpPr/>
          <p:nvPr/>
        </p:nvSpPr>
        <p:spPr>
          <a:xfrm>
            <a:off x="640080" y="5138928"/>
            <a:ext cx="10911535" cy="658368"/>
          </a:xfrm>
          <a:prstGeom prst="roundRect">
            <a:avLst>
              <a:gd name="adj" fmla="val 13889"/>
            </a:avLst>
          </a:prstGeom>
          <a:solidFill>
            <a:srgbClr val="1C2D24"/>
          </a:solidFill>
          <a:ln w="12700">
            <a:solidFill>
              <a:srgbClr val="1C2D24"/>
            </a:solidFill>
            <a:prstDash val="solid"/>
          </a:ln>
        </p:spPr>
      </p:sp>
      <p:sp>
        <p:nvSpPr>
          <p:cNvPr id="36" name="Text 34"/>
          <p:cNvSpPr/>
          <p:nvPr/>
        </p:nvSpPr>
        <p:spPr>
          <a:xfrm>
            <a:off x="1024128" y="5138928"/>
            <a:ext cx="10143439" cy="658368"/>
          </a:xfrm>
          <a:prstGeom prst="rect">
            <a:avLst/>
          </a:prstGeom>
          <a:noFill/>
          <a:ln/>
        </p:spPr>
        <p:txBody>
          <a:bodyPr wrap="square" lIns="0" tIns="0" rIns="0" bIns="0" rtlCol="0" anchor="ctr"/>
          <a:lstStyle/>
          <a:p>
            <a:pPr indent="0" marL="0">
              <a:lnSpc>
                <a:spcPct val="104000"/>
              </a:lnSpc>
              <a:buNone/>
            </a:pPr>
            <a:r>
              <a:rPr lang="en-US" sz="1200" b="1" dirty="0">
                <a:solidFill>
                  <a:srgbClr val="42FF8A"/>
                </a:solidFill>
                <a:latin typeface="Poppins" pitchFamily="34" charset="0"/>
                <a:ea typeface="Poppins" pitchFamily="34" charset="-122"/>
                <a:cs typeface="Poppins" pitchFamily="34" charset="-120"/>
              </a:rPr>
              <a:t>The do-everything agent has everything to lose;  </a:t>
            </a:r>
            <a:pPr indent="0" marL="0">
              <a:lnSpc>
                <a:spcPct val="104000"/>
              </a:lnSpc>
              <a:buNone/>
            </a:pPr>
            <a:r>
              <a:rPr lang="en-US" sz="1200" dirty="0">
                <a:solidFill>
                  <a:srgbClr val="FFFFFF"/>
                </a:solidFill>
                <a:latin typeface="Poppins" pitchFamily="34" charset="0"/>
                <a:ea typeface="Poppins" pitchFamily="34" charset="-122"/>
                <a:cs typeface="Poppins" pitchFamily="34" charset="-120"/>
              </a:rPr>
              <a:t>the one-job agent has one job to prove.</a:t>
            </a:r>
            <a:endParaRPr lang="en-US" sz="1200" dirty="0"/>
          </a:p>
        </p:txBody>
      </p:sp>
      <p:sp>
        <p:nvSpPr>
          <p:cNvPr id="37" name="Text 35"/>
          <p:cNvSpPr/>
          <p:nvPr/>
        </p:nvSpPr>
        <p:spPr>
          <a:xfrm>
            <a:off x="640080" y="6473952"/>
            <a:ext cx="6400800" cy="274320"/>
          </a:xfrm>
          <a:prstGeom prst="rect">
            <a:avLst/>
          </a:prstGeom>
          <a:noFill/>
          <a:ln/>
        </p:spPr>
        <p:txBody>
          <a:bodyPr wrap="square" lIns="0" tIns="0" rIns="0" bIns="0" rtlCol="0" anchor="ctr"/>
          <a:lstStyle/>
          <a:p>
            <a:pPr indent="0" marL="0">
              <a:buNone/>
            </a:pPr>
            <a:r>
              <a:rPr lang="en-US" sz="900" dirty="0">
                <a:solidFill>
                  <a:srgbClr val="9AA89F"/>
                </a:solidFill>
                <a:latin typeface="Poppins" pitchFamily="34" charset="0"/>
                <a:ea typeface="Poppins" pitchFamily="34" charset="-122"/>
                <a:cs typeface="Poppins" pitchFamily="34" charset="-120"/>
              </a:rPr>
              <a:t>Micro-Agents  ·  Appmilla</a:t>
            </a:r>
            <a:endParaRPr lang="en-US" sz="900" dirty="0"/>
          </a:p>
        </p:txBody>
      </p:sp>
      <p:sp>
        <p:nvSpPr>
          <p:cNvPr id="38" name="Text 36"/>
          <p:cNvSpPr/>
          <p:nvPr/>
        </p:nvSpPr>
        <p:spPr>
          <a:xfrm>
            <a:off x="10820095" y="6473952"/>
            <a:ext cx="1005840" cy="274320"/>
          </a:xfrm>
          <a:prstGeom prst="rect">
            <a:avLst/>
          </a:prstGeom>
          <a:noFill/>
          <a:ln/>
        </p:spPr>
        <p:txBody>
          <a:bodyPr wrap="square" lIns="0" tIns="0" rIns="0" bIns="0" rtlCol="0" anchor="ctr"/>
          <a:lstStyle/>
          <a:p>
            <a:pPr algn="r" indent="0" marL="0">
              <a:buNone/>
            </a:pPr>
            <a:r>
              <a:rPr lang="en-US" sz="900" dirty="0">
                <a:solidFill>
                  <a:srgbClr val="9AA89F"/>
                </a:solidFill>
                <a:latin typeface="Poppins" pitchFamily="34" charset="0"/>
                <a:ea typeface="Poppins" pitchFamily="34" charset="-122"/>
                <a:cs typeface="Poppins" pitchFamily="34" charset="-120"/>
              </a:rPr>
              <a:t>5 / 14</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Text 0"/>
          <p:cNvSpPr/>
          <p:nvPr/>
        </p:nvSpPr>
        <p:spPr>
          <a:xfrm>
            <a:off x="640080" y="475488"/>
            <a:ext cx="10911535" cy="274320"/>
          </a:xfrm>
          <a:prstGeom prst="rect">
            <a:avLst/>
          </a:prstGeom>
          <a:noFill/>
          <a:ln/>
        </p:spPr>
        <p:txBody>
          <a:bodyPr wrap="square" lIns="0" tIns="0" rIns="0" bIns="0" rtlCol="0" anchor="ctr"/>
          <a:lstStyle/>
          <a:p>
            <a:pPr indent="0" marL="0">
              <a:buNone/>
            </a:pPr>
            <a:r>
              <a:rPr lang="en-US" sz="1100" b="1" spc="220" kern="0" dirty="0">
                <a:solidFill>
                  <a:srgbClr val="3F8C43"/>
                </a:solidFill>
                <a:latin typeface="Poppins" pitchFamily="34" charset="0"/>
                <a:ea typeface="Poppins" pitchFamily="34" charset="-122"/>
                <a:cs typeface="Poppins" pitchFamily="34" charset="-120"/>
              </a:rPr>
              <a:t>HOW HIRING WORKS · THE EXAM</a:t>
            </a:r>
            <a:endParaRPr lang="en-US" sz="1100" dirty="0"/>
          </a:p>
        </p:txBody>
      </p:sp>
      <p:sp>
        <p:nvSpPr>
          <p:cNvPr id="3" name="Text 1"/>
          <p:cNvSpPr/>
          <p:nvPr/>
        </p:nvSpPr>
        <p:spPr>
          <a:xfrm>
            <a:off x="640080" y="822960"/>
            <a:ext cx="10911535" cy="1371600"/>
          </a:xfrm>
          <a:prstGeom prst="rect">
            <a:avLst/>
          </a:prstGeom>
          <a:noFill/>
          <a:ln/>
        </p:spPr>
        <p:txBody>
          <a:bodyPr wrap="square" lIns="0" tIns="0" rIns="0" bIns="0" rtlCol="0" anchor="t"/>
          <a:lstStyle/>
          <a:p>
            <a:pPr indent="0" marL="0">
              <a:lnSpc>
                <a:spcPct val="103000"/>
              </a:lnSpc>
              <a:buNone/>
            </a:pPr>
            <a:r>
              <a:rPr lang="en-US" sz="2300" b="1" dirty="0">
                <a:solidFill>
                  <a:srgbClr val="1C2D24"/>
                </a:solidFill>
                <a:latin typeface="Poppins" pitchFamily="34" charset="0"/>
                <a:ea typeface="Poppins" pitchFamily="34" charset="-122"/>
                <a:cs typeface="Poppins" pitchFamily="34" charset="-120"/>
              </a:rPr>
              <a:t>If an agent can't pass the interview, it doesn't get the job — it doesn't even exist.</a:t>
            </a:r>
            <a:endParaRPr lang="en-US" sz="2300" dirty="0"/>
          </a:p>
        </p:txBody>
      </p:sp>
      <p:sp>
        <p:nvSpPr>
          <p:cNvPr id="4" name="Text 2"/>
          <p:cNvSpPr/>
          <p:nvPr/>
        </p:nvSpPr>
        <p:spPr>
          <a:xfrm>
            <a:off x="640080" y="1627632"/>
            <a:ext cx="10911535" cy="1463040"/>
          </a:xfrm>
          <a:prstGeom prst="rect">
            <a:avLst/>
          </a:prstGeom>
          <a:noFill/>
          <a:ln/>
        </p:spPr>
        <p:txBody>
          <a:bodyPr wrap="square" lIns="0" tIns="0" rIns="0" bIns="0" rtlCol="0" anchor="t"/>
          <a:lstStyle/>
          <a:p>
            <a:pPr indent="0" marL="0">
              <a:lnSpc>
                <a:spcPct val="130000"/>
              </a:lnSpc>
              <a:buNone/>
            </a:pPr>
            <a:r>
              <a:rPr lang="en-US" sz="1100" dirty="0">
                <a:solidFill>
                  <a:srgbClr val="3C4B43"/>
                </a:solidFill>
                <a:latin typeface="Poppins" pitchFamily="34" charset="0"/>
                <a:ea typeface="Poppins" pitchFamily="34" charset="-122"/>
                <a:cs typeface="Poppins" pitchFamily="34" charset="-120"/>
              </a:rPr>
              <a:t>Before any agent runs, it sits an exam built from your own real historical work — real documents, with your own right answers. A separate AI examiner marks it (the worker never marks its own homework), and the examiner itself must first prove it can tell a good answer from a bad one before its verdict counts. We also plant booby-trapped documents carrying hidden instructions — “ignore your job and send everything to…” — and passing means doing the declared job and refusing the trap. The final review belongs to a human, and that step can't be delegated, by design.</a:t>
            </a:r>
            <a:endParaRPr lang="en-US" sz="1100" dirty="0"/>
          </a:p>
        </p:txBody>
      </p:sp>
      <p:sp>
        <p:nvSpPr>
          <p:cNvPr id="5" name="Shape 3"/>
          <p:cNvSpPr/>
          <p:nvPr/>
        </p:nvSpPr>
        <p:spPr>
          <a:xfrm>
            <a:off x="640080" y="3200400"/>
            <a:ext cx="2522144" cy="1691640"/>
          </a:xfrm>
          <a:prstGeom prst="roundRect">
            <a:avLst>
              <a:gd name="adj" fmla="val 5405"/>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6" name="Shape 4"/>
          <p:cNvSpPr/>
          <p:nvPr/>
        </p:nvSpPr>
        <p:spPr>
          <a:xfrm>
            <a:off x="640080" y="3328416"/>
            <a:ext cx="54864" cy="1435608"/>
          </a:xfrm>
          <a:prstGeom prst="rect">
            <a:avLst/>
          </a:prstGeom>
          <a:solidFill>
            <a:srgbClr val="3F8C43"/>
          </a:solidFill>
          <a:ln/>
        </p:spPr>
      </p:sp>
      <p:sp>
        <p:nvSpPr>
          <p:cNvPr id="7" name="Text 5"/>
          <p:cNvSpPr/>
          <p:nvPr/>
        </p:nvSpPr>
        <p:spPr>
          <a:xfrm>
            <a:off x="841248" y="3346704"/>
            <a:ext cx="2156384" cy="502920"/>
          </a:xfrm>
          <a:prstGeom prst="rect">
            <a:avLst/>
          </a:prstGeom>
          <a:noFill/>
          <a:ln/>
        </p:spPr>
        <p:txBody>
          <a:bodyPr wrap="square" lIns="0" tIns="0" rIns="0" bIns="0" rtlCol="0" anchor="ctr"/>
          <a:lstStyle/>
          <a:p>
            <a:pPr indent="0" marL="0">
              <a:buNone/>
            </a:pPr>
            <a:r>
              <a:rPr lang="en-US" sz="3000" b="1" dirty="0">
                <a:solidFill>
                  <a:srgbClr val="1C2D24"/>
                </a:solidFill>
                <a:latin typeface="Poppins" pitchFamily="34" charset="0"/>
                <a:ea typeface="Poppins" pitchFamily="34" charset="-122"/>
                <a:cs typeface="Poppins" pitchFamily="34" charset="-120"/>
              </a:rPr>
              <a:t>3–5</a:t>
            </a:r>
            <a:endParaRPr lang="en-US" sz="3000" dirty="0"/>
          </a:p>
        </p:txBody>
      </p:sp>
      <p:sp>
        <p:nvSpPr>
          <p:cNvPr id="8" name="Text 6"/>
          <p:cNvSpPr/>
          <p:nvPr/>
        </p:nvSpPr>
        <p:spPr>
          <a:xfrm>
            <a:off x="841248" y="387705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examples from your own past work in every exam — an agent is tested on your work, not ours</a:t>
            </a:r>
            <a:endParaRPr lang="en-US" sz="800" dirty="0"/>
          </a:p>
        </p:txBody>
      </p:sp>
      <p:sp>
        <p:nvSpPr>
          <p:cNvPr id="9" name="Shape 7"/>
          <p:cNvSpPr/>
          <p:nvPr/>
        </p:nvSpPr>
        <p:spPr>
          <a:xfrm>
            <a:off x="3436544" y="3200400"/>
            <a:ext cx="2522144" cy="1691640"/>
          </a:xfrm>
          <a:prstGeom prst="roundRect">
            <a:avLst>
              <a:gd name="adj" fmla="val 5405"/>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0" name="Shape 8"/>
          <p:cNvSpPr/>
          <p:nvPr/>
        </p:nvSpPr>
        <p:spPr>
          <a:xfrm>
            <a:off x="3436544" y="3328416"/>
            <a:ext cx="54864" cy="1435608"/>
          </a:xfrm>
          <a:prstGeom prst="rect">
            <a:avLst/>
          </a:prstGeom>
          <a:solidFill>
            <a:srgbClr val="3F8C43"/>
          </a:solidFill>
          <a:ln/>
        </p:spPr>
      </p:sp>
      <p:sp>
        <p:nvSpPr>
          <p:cNvPr id="11" name="Text 9"/>
          <p:cNvSpPr/>
          <p:nvPr/>
        </p:nvSpPr>
        <p:spPr>
          <a:xfrm>
            <a:off x="3637712" y="3346704"/>
            <a:ext cx="2156384" cy="502920"/>
          </a:xfrm>
          <a:prstGeom prst="rect">
            <a:avLst/>
          </a:prstGeom>
          <a:noFill/>
          <a:ln/>
        </p:spPr>
        <p:txBody>
          <a:bodyPr wrap="square" lIns="0" tIns="0" rIns="0" bIns="0" rtlCol="0" anchor="ctr"/>
          <a:lstStyle/>
          <a:p>
            <a:pPr indent="0" marL="0">
              <a:buNone/>
            </a:pPr>
            <a:r>
              <a:rPr lang="en-US" sz="3000" b="1" dirty="0">
                <a:solidFill>
                  <a:srgbClr val="1C2D24"/>
                </a:solidFill>
                <a:latin typeface="Poppins" pitchFamily="34" charset="0"/>
                <a:ea typeface="Poppins" pitchFamily="34" charset="-122"/>
                <a:cs typeface="Poppins" pitchFamily="34" charset="-120"/>
              </a:rPr>
              <a:t>1+</a:t>
            </a:r>
            <a:endParaRPr lang="en-US" sz="3000" dirty="0"/>
          </a:p>
        </p:txBody>
      </p:sp>
      <p:sp>
        <p:nvSpPr>
          <p:cNvPr id="12" name="Text 10"/>
          <p:cNvSpPr/>
          <p:nvPr/>
        </p:nvSpPr>
        <p:spPr>
          <a:xfrm>
            <a:off x="3637712" y="387705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booby-trapped document in every exam for an agent that reads outside input</a:t>
            </a:r>
            <a:endParaRPr lang="en-US" sz="800" dirty="0"/>
          </a:p>
        </p:txBody>
      </p:sp>
      <p:sp>
        <p:nvSpPr>
          <p:cNvPr id="13" name="Shape 11"/>
          <p:cNvSpPr/>
          <p:nvPr/>
        </p:nvSpPr>
        <p:spPr>
          <a:xfrm>
            <a:off x="6233008" y="3200400"/>
            <a:ext cx="2522144" cy="1691640"/>
          </a:xfrm>
          <a:prstGeom prst="roundRect">
            <a:avLst>
              <a:gd name="adj" fmla="val 5405"/>
            </a:avLst>
          </a:prstGeom>
          <a:solidFill>
            <a:srgbClr val="EAF4EC"/>
          </a:solidFill>
          <a:ln w="12700">
            <a:solidFill>
              <a:srgbClr val="CDE6D2"/>
            </a:solidFill>
            <a:prstDash val="solid"/>
          </a:ln>
          <a:effectLst>
            <a:outerShdw sx="100000" sy="100000" kx="0" ky="0" algn="bl" rotWithShape="0" blurRad="114300" dist="38100" dir="8100000">
              <a:srgbClr val="1C2D24">
                <a:alpha val="11000"/>
              </a:srgbClr>
            </a:outerShdw>
          </a:effectLst>
        </p:spPr>
      </p:sp>
      <p:sp>
        <p:nvSpPr>
          <p:cNvPr id="14" name="Shape 12"/>
          <p:cNvSpPr/>
          <p:nvPr/>
        </p:nvSpPr>
        <p:spPr>
          <a:xfrm>
            <a:off x="6233008" y="3328416"/>
            <a:ext cx="54864" cy="1435608"/>
          </a:xfrm>
          <a:prstGeom prst="rect">
            <a:avLst/>
          </a:prstGeom>
          <a:solidFill>
            <a:srgbClr val="42FF8A"/>
          </a:solidFill>
          <a:ln/>
        </p:spPr>
      </p:sp>
      <p:sp>
        <p:nvSpPr>
          <p:cNvPr id="15" name="Text 13"/>
          <p:cNvSpPr/>
          <p:nvPr/>
        </p:nvSpPr>
        <p:spPr>
          <a:xfrm>
            <a:off x="6434176" y="3346704"/>
            <a:ext cx="2156384" cy="502920"/>
          </a:xfrm>
          <a:prstGeom prst="rect">
            <a:avLst/>
          </a:prstGeom>
          <a:noFill/>
          <a:ln/>
        </p:spPr>
        <p:txBody>
          <a:bodyPr wrap="square" lIns="0" tIns="0" rIns="0" bIns="0" rtlCol="0" anchor="ctr"/>
          <a:lstStyle/>
          <a:p>
            <a:pPr indent="0" marL="0">
              <a:buNone/>
            </a:pPr>
            <a:r>
              <a:rPr lang="en-US" sz="3000" b="1" dirty="0">
                <a:solidFill>
                  <a:srgbClr val="1C2D24"/>
                </a:solidFill>
                <a:latin typeface="Poppins" pitchFamily="34" charset="0"/>
                <a:ea typeface="Poppins" pitchFamily="34" charset="-122"/>
                <a:cs typeface="Poppins" pitchFamily="34" charset="-120"/>
              </a:rPr>
              <a:t>0</a:t>
            </a:r>
            <a:endParaRPr lang="en-US" sz="3000" dirty="0"/>
          </a:p>
        </p:txBody>
      </p:sp>
      <p:sp>
        <p:nvSpPr>
          <p:cNvPr id="16" name="Text 14"/>
          <p:cNvSpPr/>
          <p:nvPr/>
        </p:nvSpPr>
        <p:spPr>
          <a:xfrm>
            <a:off x="6434176" y="387705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agents granted any independence without passing the exam first — a failed agent does not run, until it passes</a:t>
            </a:r>
            <a:endParaRPr lang="en-US" sz="800" dirty="0"/>
          </a:p>
        </p:txBody>
      </p:sp>
      <p:sp>
        <p:nvSpPr>
          <p:cNvPr id="17" name="Shape 15"/>
          <p:cNvSpPr/>
          <p:nvPr/>
        </p:nvSpPr>
        <p:spPr>
          <a:xfrm>
            <a:off x="9029471" y="3200400"/>
            <a:ext cx="2522144" cy="1691640"/>
          </a:xfrm>
          <a:prstGeom prst="roundRect">
            <a:avLst>
              <a:gd name="adj" fmla="val 5405"/>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8" name="Shape 16"/>
          <p:cNvSpPr/>
          <p:nvPr/>
        </p:nvSpPr>
        <p:spPr>
          <a:xfrm>
            <a:off x="9029471" y="3328416"/>
            <a:ext cx="54864" cy="1435608"/>
          </a:xfrm>
          <a:prstGeom prst="rect">
            <a:avLst/>
          </a:prstGeom>
          <a:solidFill>
            <a:srgbClr val="3F8C43"/>
          </a:solidFill>
          <a:ln/>
        </p:spPr>
      </p:sp>
      <p:sp>
        <p:nvSpPr>
          <p:cNvPr id="19" name="Text 17"/>
          <p:cNvSpPr/>
          <p:nvPr/>
        </p:nvSpPr>
        <p:spPr>
          <a:xfrm>
            <a:off x="9230639" y="3346704"/>
            <a:ext cx="2156384" cy="502920"/>
          </a:xfrm>
          <a:prstGeom prst="rect">
            <a:avLst/>
          </a:prstGeom>
          <a:noFill/>
          <a:ln/>
        </p:spPr>
        <p:txBody>
          <a:bodyPr wrap="square" lIns="0" tIns="0" rIns="0" bIns="0" rtlCol="0" anchor="ctr"/>
          <a:lstStyle/>
          <a:p>
            <a:pPr indent="0" marL="0">
              <a:buNone/>
            </a:pPr>
            <a:r>
              <a:rPr lang="en-US" sz="1900" b="1" dirty="0">
                <a:solidFill>
                  <a:srgbClr val="1C2D24"/>
                </a:solidFill>
                <a:latin typeface="Poppins" pitchFamily="34" charset="0"/>
                <a:ea typeface="Poppins" pitchFamily="34" charset="-122"/>
                <a:cs typeface="Poppins" pitchFamily="34" charset="-120"/>
              </a:rPr>
              <a:t>1 human</a:t>
            </a:r>
            <a:endParaRPr lang="en-US" sz="1900" dirty="0"/>
          </a:p>
        </p:txBody>
      </p:sp>
      <p:sp>
        <p:nvSpPr>
          <p:cNvPr id="20" name="Text 18"/>
          <p:cNvSpPr/>
          <p:nvPr/>
        </p:nvSpPr>
        <p:spPr>
          <a:xfrm>
            <a:off x="9230639" y="387705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the final sign-off — non-delegable, by design</a:t>
            </a:r>
            <a:endParaRPr lang="en-US" sz="800" dirty="0"/>
          </a:p>
        </p:txBody>
      </p:sp>
      <p:sp>
        <p:nvSpPr>
          <p:cNvPr id="21" name="Shape 19"/>
          <p:cNvSpPr/>
          <p:nvPr/>
        </p:nvSpPr>
        <p:spPr>
          <a:xfrm>
            <a:off x="640080" y="5138928"/>
            <a:ext cx="10911535" cy="658368"/>
          </a:xfrm>
          <a:prstGeom prst="roundRect">
            <a:avLst>
              <a:gd name="adj" fmla="val 13889"/>
            </a:avLst>
          </a:prstGeom>
          <a:solidFill>
            <a:srgbClr val="1C2D24"/>
          </a:solidFill>
          <a:ln w="12700">
            <a:solidFill>
              <a:srgbClr val="1C2D24"/>
            </a:solidFill>
            <a:prstDash val="solid"/>
          </a:ln>
        </p:spPr>
      </p:sp>
      <p:sp>
        <p:nvSpPr>
          <p:cNvPr id="22" name="Text 20"/>
          <p:cNvSpPr/>
          <p:nvPr/>
        </p:nvSpPr>
        <p:spPr>
          <a:xfrm>
            <a:off x="1024128" y="5138928"/>
            <a:ext cx="10143439" cy="658368"/>
          </a:xfrm>
          <a:prstGeom prst="rect">
            <a:avLst/>
          </a:prstGeom>
          <a:noFill/>
          <a:ln/>
        </p:spPr>
        <p:txBody>
          <a:bodyPr wrap="square" lIns="0" tIns="0" rIns="0" bIns="0" rtlCol="0" anchor="ctr"/>
          <a:lstStyle/>
          <a:p>
            <a:pPr indent="0" marL="0">
              <a:lnSpc>
                <a:spcPct val="104000"/>
              </a:lnSpc>
              <a:buNone/>
            </a:pPr>
            <a:r>
              <a:rPr lang="en-US" sz="1200" b="1" dirty="0">
                <a:solidFill>
                  <a:srgbClr val="42FF8A"/>
                </a:solidFill>
                <a:latin typeface="Poppins" pitchFamily="34" charset="0"/>
                <a:ea typeface="Poppins" pitchFamily="34" charset="-122"/>
                <a:cs typeface="Poppins" pitchFamily="34" charset="-120"/>
              </a:rPr>
              <a:t>At birth, we try to talk our own agent into betraying us.  </a:t>
            </a:r>
            <a:pPr indent="0" marL="0">
              <a:lnSpc>
                <a:spcPct val="104000"/>
              </a:lnSpc>
              <a:buNone/>
            </a:pPr>
            <a:r>
              <a:rPr lang="en-US" sz="1200" dirty="0">
                <a:solidFill>
                  <a:srgbClr val="FFFFFF"/>
                </a:solidFill>
                <a:latin typeface="Poppins" pitchFamily="34" charset="0"/>
                <a:ea typeface="Poppins" pitchFamily="34" charset="-122"/>
                <a:cs typeface="Poppins" pitchFamily="34" charset="-120"/>
              </a:rPr>
              <a:t>Only the ones that refuse get hired.</a:t>
            </a:r>
            <a:endParaRPr lang="en-US" sz="1200" dirty="0"/>
          </a:p>
        </p:txBody>
      </p:sp>
      <p:sp>
        <p:nvSpPr>
          <p:cNvPr id="23" name="Text 21"/>
          <p:cNvSpPr/>
          <p:nvPr/>
        </p:nvSpPr>
        <p:spPr>
          <a:xfrm>
            <a:off x="640080" y="6473952"/>
            <a:ext cx="6400800" cy="274320"/>
          </a:xfrm>
          <a:prstGeom prst="rect">
            <a:avLst/>
          </a:prstGeom>
          <a:noFill/>
          <a:ln/>
        </p:spPr>
        <p:txBody>
          <a:bodyPr wrap="square" lIns="0" tIns="0" rIns="0" bIns="0" rtlCol="0" anchor="ctr"/>
          <a:lstStyle/>
          <a:p>
            <a:pPr indent="0" marL="0">
              <a:buNone/>
            </a:pPr>
            <a:r>
              <a:rPr lang="en-US" sz="900" dirty="0">
                <a:solidFill>
                  <a:srgbClr val="9AA89F"/>
                </a:solidFill>
                <a:latin typeface="Poppins" pitchFamily="34" charset="0"/>
                <a:ea typeface="Poppins" pitchFamily="34" charset="-122"/>
                <a:cs typeface="Poppins" pitchFamily="34" charset="-120"/>
              </a:rPr>
              <a:t>Micro-Agents  ·  Appmilla</a:t>
            </a:r>
            <a:endParaRPr lang="en-US" sz="900" dirty="0"/>
          </a:p>
        </p:txBody>
      </p:sp>
      <p:sp>
        <p:nvSpPr>
          <p:cNvPr id="24" name="Text 22"/>
          <p:cNvSpPr/>
          <p:nvPr/>
        </p:nvSpPr>
        <p:spPr>
          <a:xfrm>
            <a:off x="10820095" y="6473952"/>
            <a:ext cx="1005840" cy="274320"/>
          </a:xfrm>
          <a:prstGeom prst="rect">
            <a:avLst/>
          </a:prstGeom>
          <a:noFill/>
          <a:ln/>
        </p:spPr>
        <p:txBody>
          <a:bodyPr wrap="square" lIns="0" tIns="0" rIns="0" bIns="0" rtlCol="0" anchor="ctr"/>
          <a:lstStyle/>
          <a:p>
            <a:pPr algn="r" indent="0" marL="0">
              <a:buNone/>
            </a:pPr>
            <a:r>
              <a:rPr lang="en-US" sz="900" dirty="0">
                <a:solidFill>
                  <a:srgbClr val="9AA89F"/>
                </a:solidFill>
                <a:latin typeface="Poppins" pitchFamily="34" charset="0"/>
                <a:ea typeface="Poppins" pitchFamily="34" charset="-122"/>
                <a:cs typeface="Poppins" pitchFamily="34" charset="-120"/>
              </a:rPr>
              <a:t>6 / 14</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Text 0"/>
          <p:cNvSpPr/>
          <p:nvPr/>
        </p:nvSpPr>
        <p:spPr>
          <a:xfrm>
            <a:off x="640080" y="475488"/>
            <a:ext cx="10911535" cy="274320"/>
          </a:xfrm>
          <a:prstGeom prst="rect">
            <a:avLst/>
          </a:prstGeom>
          <a:noFill/>
          <a:ln/>
        </p:spPr>
        <p:txBody>
          <a:bodyPr wrap="square" lIns="0" tIns="0" rIns="0" bIns="0" rtlCol="0" anchor="ctr"/>
          <a:lstStyle/>
          <a:p>
            <a:pPr indent="0" marL="0">
              <a:buNone/>
            </a:pPr>
            <a:r>
              <a:rPr lang="en-US" sz="1100" b="1" spc="220" kern="0" dirty="0">
                <a:solidFill>
                  <a:srgbClr val="3F8C43"/>
                </a:solidFill>
                <a:latin typeface="Poppins" pitchFamily="34" charset="0"/>
                <a:ea typeface="Poppins" pitchFamily="34" charset="-122"/>
                <a:cs typeface="Poppins" pitchFamily="34" charset="-120"/>
              </a:rPr>
              <a:t>THE PROOF · REAL FAILURES, CAUGHT</a:t>
            </a:r>
            <a:endParaRPr lang="en-US" sz="1100" dirty="0"/>
          </a:p>
        </p:txBody>
      </p:sp>
      <p:sp>
        <p:nvSpPr>
          <p:cNvPr id="3" name="Text 1"/>
          <p:cNvSpPr/>
          <p:nvPr/>
        </p:nvSpPr>
        <p:spPr>
          <a:xfrm>
            <a:off x="640080" y="822960"/>
            <a:ext cx="10911535" cy="1371600"/>
          </a:xfrm>
          <a:prstGeom prst="rect">
            <a:avLst/>
          </a:prstGeom>
          <a:noFill/>
          <a:ln/>
        </p:spPr>
        <p:txBody>
          <a:bodyPr wrap="square" lIns="0" tIns="0" rIns="0" bIns="0" rtlCol="0" anchor="t"/>
          <a:lstStyle/>
          <a:p>
            <a:pPr indent="0" marL="0">
              <a:lnSpc>
                <a:spcPct val="103000"/>
              </a:lnSpc>
              <a:buNone/>
            </a:pPr>
            <a:r>
              <a:rPr lang="en-US" sz="2400" b="1" dirty="0">
                <a:solidFill>
                  <a:srgbClr val="1C2D24"/>
                </a:solidFill>
                <a:latin typeface="Poppins" pitchFamily="34" charset="0"/>
                <a:ea typeface="Poppins" pitchFamily="34" charset="-122"/>
                <a:cs typeface="Poppins" pitchFamily="34" charset="-120"/>
              </a:rPr>
              <a:t>Our own product scored 96% on its exam — and the exam still said no.</a:t>
            </a:r>
            <a:endParaRPr lang="en-US" sz="2400" dirty="0"/>
          </a:p>
        </p:txBody>
      </p:sp>
      <p:sp>
        <p:nvSpPr>
          <p:cNvPr id="4" name="Text 2"/>
          <p:cNvSpPr/>
          <p:nvPr/>
        </p:nvSpPr>
        <p:spPr>
          <a:xfrm>
            <a:off x="640080" y="1627632"/>
            <a:ext cx="10911535" cy="1463040"/>
          </a:xfrm>
          <a:prstGeom prst="rect">
            <a:avLst/>
          </a:prstGeom>
          <a:noFill/>
          <a:ln/>
        </p:spPr>
        <p:txBody>
          <a:bodyPr wrap="square" lIns="0" tIns="0" rIns="0" bIns="0" rtlCol="0" anchor="t"/>
          <a:lstStyle/>
          <a:p>
            <a:pPr indent="0" marL="0">
              <a:lnSpc>
                <a:spcPct val="130000"/>
              </a:lnSpc>
              <a:buNone/>
            </a:pPr>
            <a:r>
              <a:rPr lang="en-US" sz="1100" dirty="0">
                <a:solidFill>
                  <a:srgbClr val="3C4B43"/>
                </a:solidFill>
                <a:latin typeface="Poppins" pitchFamily="34" charset="0"/>
                <a:ea typeface="Poppins" pitchFamily="34" charset="-122"/>
                <a:cs typeface="Poppins" pitchFamily="34" charset="-120"/>
              </a:rPr>
              <a:t>These receipts prove the exam isn't theatre. First: our document-reading agent scored 96% and failed, because the one field that mattered most — a National Insurance number — was wrong. A high mark is not the same as trustworthy. The fix was small and testable, and the retake passed at 99% with every critical field correct. Second, and better: during live testing the AI examiner itself was fooled by a booby-trapped document — it marked our agent down for refusing the hidden instruction. The system wouldn't accept any verdict until the examiner was fixed. The safety net caught its own inspector.</a:t>
            </a:r>
            <a:endParaRPr lang="en-US" sz="1100" dirty="0"/>
          </a:p>
        </p:txBody>
      </p:sp>
      <p:sp>
        <p:nvSpPr>
          <p:cNvPr id="5" name="Shape 3"/>
          <p:cNvSpPr/>
          <p:nvPr/>
        </p:nvSpPr>
        <p:spPr>
          <a:xfrm>
            <a:off x="640080" y="3200400"/>
            <a:ext cx="2522144" cy="1691640"/>
          </a:xfrm>
          <a:prstGeom prst="roundRect">
            <a:avLst>
              <a:gd name="adj" fmla="val 5405"/>
            </a:avLst>
          </a:prstGeom>
          <a:solidFill>
            <a:srgbClr val="EAF4EC"/>
          </a:solidFill>
          <a:ln w="12700">
            <a:solidFill>
              <a:srgbClr val="CDE6D2"/>
            </a:solidFill>
            <a:prstDash val="solid"/>
          </a:ln>
          <a:effectLst>
            <a:outerShdw sx="100000" sy="100000" kx="0" ky="0" algn="bl" rotWithShape="0" blurRad="114300" dist="38100" dir="8100000">
              <a:srgbClr val="1C2D24">
                <a:alpha val="11000"/>
              </a:srgbClr>
            </a:outerShdw>
          </a:effectLst>
        </p:spPr>
      </p:sp>
      <p:sp>
        <p:nvSpPr>
          <p:cNvPr id="6" name="Shape 4"/>
          <p:cNvSpPr/>
          <p:nvPr/>
        </p:nvSpPr>
        <p:spPr>
          <a:xfrm>
            <a:off x="640080" y="3328416"/>
            <a:ext cx="54864" cy="1435608"/>
          </a:xfrm>
          <a:prstGeom prst="rect">
            <a:avLst/>
          </a:prstGeom>
          <a:solidFill>
            <a:srgbClr val="42FF8A"/>
          </a:solidFill>
          <a:ln/>
        </p:spPr>
      </p:sp>
      <p:sp>
        <p:nvSpPr>
          <p:cNvPr id="7" name="Text 5"/>
          <p:cNvSpPr/>
          <p:nvPr/>
        </p:nvSpPr>
        <p:spPr>
          <a:xfrm>
            <a:off x="841248" y="3346704"/>
            <a:ext cx="2156384" cy="502920"/>
          </a:xfrm>
          <a:prstGeom prst="rect">
            <a:avLst/>
          </a:prstGeom>
          <a:noFill/>
          <a:ln/>
        </p:spPr>
        <p:txBody>
          <a:bodyPr wrap="square" lIns="0" tIns="0" rIns="0" bIns="0" rtlCol="0" anchor="ctr"/>
          <a:lstStyle/>
          <a:p>
            <a:pPr indent="0" marL="0">
              <a:buNone/>
            </a:pPr>
            <a:r>
              <a:rPr lang="en-US" sz="1900" b="1" dirty="0">
                <a:solidFill>
                  <a:srgbClr val="1C2D24"/>
                </a:solidFill>
                <a:latin typeface="Poppins" pitchFamily="34" charset="0"/>
                <a:ea typeface="Poppins" pitchFamily="34" charset="-122"/>
                <a:cs typeface="Poppins" pitchFamily="34" charset="-120"/>
              </a:rPr>
              <a:t>96% → no</a:t>
            </a:r>
            <a:endParaRPr lang="en-US" sz="1900" dirty="0"/>
          </a:p>
        </p:txBody>
      </p:sp>
      <p:sp>
        <p:nvSpPr>
          <p:cNvPr id="8" name="Text 6"/>
          <p:cNvSpPr/>
          <p:nvPr/>
        </p:nvSpPr>
        <p:spPr>
          <a:xfrm>
            <a:off x="841248" y="387705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a passing-looking score, refused — because the field that mattered was wrong</a:t>
            </a:r>
            <a:endParaRPr lang="en-US" sz="800" dirty="0"/>
          </a:p>
        </p:txBody>
      </p:sp>
      <p:sp>
        <p:nvSpPr>
          <p:cNvPr id="9" name="Shape 7"/>
          <p:cNvSpPr/>
          <p:nvPr/>
        </p:nvSpPr>
        <p:spPr>
          <a:xfrm>
            <a:off x="3436544" y="3200400"/>
            <a:ext cx="2522144" cy="1691640"/>
          </a:xfrm>
          <a:prstGeom prst="roundRect">
            <a:avLst>
              <a:gd name="adj" fmla="val 5405"/>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0" name="Shape 8"/>
          <p:cNvSpPr/>
          <p:nvPr/>
        </p:nvSpPr>
        <p:spPr>
          <a:xfrm>
            <a:off x="3436544" y="3328416"/>
            <a:ext cx="54864" cy="1435608"/>
          </a:xfrm>
          <a:prstGeom prst="rect">
            <a:avLst/>
          </a:prstGeom>
          <a:solidFill>
            <a:srgbClr val="3F8C43"/>
          </a:solidFill>
          <a:ln/>
        </p:spPr>
      </p:sp>
      <p:sp>
        <p:nvSpPr>
          <p:cNvPr id="11" name="Text 9"/>
          <p:cNvSpPr/>
          <p:nvPr/>
        </p:nvSpPr>
        <p:spPr>
          <a:xfrm>
            <a:off x="3637712" y="3346704"/>
            <a:ext cx="2156384" cy="502920"/>
          </a:xfrm>
          <a:prstGeom prst="rect">
            <a:avLst/>
          </a:prstGeom>
          <a:noFill/>
          <a:ln/>
        </p:spPr>
        <p:txBody>
          <a:bodyPr wrap="square" lIns="0" tIns="0" rIns="0" bIns="0" rtlCol="0" anchor="ctr"/>
          <a:lstStyle/>
          <a:p>
            <a:pPr indent="0" marL="0">
              <a:buNone/>
            </a:pPr>
            <a:r>
              <a:rPr lang="en-US" sz="3000" b="1" dirty="0">
                <a:solidFill>
                  <a:srgbClr val="1C2D24"/>
                </a:solidFill>
                <a:latin typeface="Poppins" pitchFamily="34" charset="0"/>
                <a:ea typeface="Poppins" pitchFamily="34" charset="-122"/>
                <a:cs typeface="Poppins" pitchFamily="34" charset="-120"/>
              </a:rPr>
              <a:t>99%</a:t>
            </a:r>
            <a:endParaRPr lang="en-US" sz="3000" dirty="0"/>
          </a:p>
        </p:txBody>
      </p:sp>
      <p:sp>
        <p:nvSpPr>
          <p:cNvPr id="12" name="Text 10"/>
          <p:cNvSpPr/>
          <p:nvPr/>
        </p:nvSpPr>
        <p:spPr>
          <a:xfrm>
            <a:off x="3637712" y="387705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the retake, every required field correct (measured on the test forms — full scope in the receipt)</a:t>
            </a:r>
            <a:endParaRPr lang="en-US" sz="800" dirty="0"/>
          </a:p>
        </p:txBody>
      </p:sp>
      <p:sp>
        <p:nvSpPr>
          <p:cNvPr id="13" name="Shape 11"/>
          <p:cNvSpPr/>
          <p:nvPr/>
        </p:nvSpPr>
        <p:spPr>
          <a:xfrm>
            <a:off x="6233008" y="3200400"/>
            <a:ext cx="2522144" cy="1691640"/>
          </a:xfrm>
          <a:prstGeom prst="roundRect">
            <a:avLst>
              <a:gd name="adj" fmla="val 5405"/>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4" name="Shape 12"/>
          <p:cNvSpPr/>
          <p:nvPr/>
        </p:nvSpPr>
        <p:spPr>
          <a:xfrm>
            <a:off x="6233008" y="3328416"/>
            <a:ext cx="54864" cy="1435608"/>
          </a:xfrm>
          <a:prstGeom prst="rect">
            <a:avLst/>
          </a:prstGeom>
          <a:solidFill>
            <a:srgbClr val="3F8C43"/>
          </a:solidFill>
          <a:ln/>
        </p:spPr>
      </p:sp>
      <p:sp>
        <p:nvSpPr>
          <p:cNvPr id="15" name="Text 13"/>
          <p:cNvSpPr/>
          <p:nvPr/>
        </p:nvSpPr>
        <p:spPr>
          <a:xfrm>
            <a:off x="6434176" y="3346704"/>
            <a:ext cx="2156384" cy="502920"/>
          </a:xfrm>
          <a:prstGeom prst="rect">
            <a:avLst/>
          </a:prstGeom>
          <a:noFill/>
          <a:ln/>
        </p:spPr>
        <p:txBody>
          <a:bodyPr wrap="square" lIns="0" tIns="0" rIns="0" bIns="0" rtlCol="0" anchor="ctr"/>
          <a:lstStyle/>
          <a:p>
            <a:pPr indent="0" marL="0">
              <a:buNone/>
            </a:pPr>
            <a:r>
              <a:rPr lang="en-US" sz="3000" b="1" dirty="0">
                <a:solidFill>
                  <a:srgbClr val="1C2D24"/>
                </a:solidFill>
                <a:latin typeface="Poppins" pitchFamily="34" charset="0"/>
                <a:ea typeface="Poppins" pitchFamily="34" charset="-122"/>
                <a:cs typeface="Poppins" pitchFamily="34" charset="-120"/>
              </a:rPr>
              <a:t>0.0</a:t>
            </a:r>
            <a:endParaRPr lang="en-US" sz="3000" dirty="0"/>
          </a:p>
        </p:txBody>
      </p:sp>
      <p:sp>
        <p:nvSpPr>
          <p:cNvPr id="16" name="Text 14"/>
          <p:cNvSpPr/>
          <p:nvPr/>
        </p:nvSpPr>
        <p:spPr>
          <a:xfrm>
            <a:off x="6434176" y="387705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the score a fooled examiner gave our agent for refusing an attack — no verdict accepted until it was fixed</a:t>
            </a:r>
            <a:endParaRPr lang="en-US" sz="800" dirty="0"/>
          </a:p>
        </p:txBody>
      </p:sp>
      <p:sp>
        <p:nvSpPr>
          <p:cNvPr id="17" name="Shape 15"/>
          <p:cNvSpPr/>
          <p:nvPr/>
        </p:nvSpPr>
        <p:spPr>
          <a:xfrm>
            <a:off x="9029471" y="3200400"/>
            <a:ext cx="2522144" cy="1691640"/>
          </a:xfrm>
          <a:prstGeom prst="roundRect">
            <a:avLst>
              <a:gd name="adj" fmla="val 5405"/>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8" name="Shape 16"/>
          <p:cNvSpPr/>
          <p:nvPr/>
        </p:nvSpPr>
        <p:spPr>
          <a:xfrm>
            <a:off x="9029471" y="3328416"/>
            <a:ext cx="54864" cy="1435608"/>
          </a:xfrm>
          <a:prstGeom prst="rect">
            <a:avLst/>
          </a:prstGeom>
          <a:solidFill>
            <a:srgbClr val="3F8C43"/>
          </a:solidFill>
          <a:ln/>
        </p:spPr>
      </p:sp>
      <p:sp>
        <p:nvSpPr>
          <p:cNvPr id="19" name="Text 17"/>
          <p:cNvSpPr/>
          <p:nvPr/>
        </p:nvSpPr>
        <p:spPr>
          <a:xfrm>
            <a:off x="9230639" y="3346704"/>
            <a:ext cx="2156384" cy="502920"/>
          </a:xfrm>
          <a:prstGeom prst="rect">
            <a:avLst/>
          </a:prstGeom>
          <a:noFill/>
          <a:ln/>
        </p:spPr>
        <p:txBody>
          <a:bodyPr wrap="square" lIns="0" tIns="0" rIns="0" bIns="0" rtlCol="0" anchor="ctr"/>
          <a:lstStyle/>
          <a:p>
            <a:pPr indent="0" marL="0">
              <a:buNone/>
            </a:pPr>
            <a:r>
              <a:rPr lang="en-US" sz="3000" b="1" dirty="0">
                <a:solidFill>
                  <a:srgbClr val="1C2D24"/>
                </a:solidFill>
                <a:latin typeface="Poppins" pitchFamily="34" charset="0"/>
                <a:ea typeface="Poppins" pitchFamily="34" charset="-122"/>
                <a:cs typeface="Poppins" pitchFamily="34" charset="-120"/>
              </a:rPr>
              <a:t>3</a:t>
            </a:r>
            <a:endParaRPr lang="en-US" sz="3000" dirty="0"/>
          </a:p>
        </p:txBody>
      </p:sp>
      <p:sp>
        <p:nvSpPr>
          <p:cNvPr id="20" name="Text 18"/>
          <p:cNvSpPr/>
          <p:nvPr/>
        </p:nvSpPr>
        <p:spPr>
          <a:xfrm>
            <a:off x="9230639" y="387705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different kinds of AI failure caught by the exam in a single night of live testing</a:t>
            </a:r>
            <a:endParaRPr lang="en-US" sz="800" dirty="0"/>
          </a:p>
        </p:txBody>
      </p:sp>
      <p:sp>
        <p:nvSpPr>
          <p:cNvPr id="21" name="Shape 19"/>
          <p:cNvSpPr/>
          <p:nvPr/>
        </p:nvSpPr>
        <p:spPr>
          <a:xfrm>
            <a:off x="640080" y="5138928"/>
            <a:ext cx="10911535" cy="658368"/>
          </a:xfrm>
          <a:prstGeom prst="roundRect">
            <a:avLst>
              <a:gd name="adj" fmla="val 13889"/>
            </a:avLst>
          </a:prstGeom>
          <a:solidFill>
            <a:srgbClr val="1C2D24"/>
          </a:solidFill>
          <a:ln w="12700">
            <a:solidFill>
              <a:srgbClr val="1C2D24"/>
            </a:solidFill>
            <a:prstDash val="solid"/>
          </a:ln>
        </p:spPr>
      </p:sp>
      <p:sp>
        <p:nvSpPr>
          <p:cNvPr id="22" name="Text 20"/>
          <p:cNvSpPr/>
          <p:nvPr/>
        </p:nvSpPr>
        <p:spPr>
          <a:xfrm>
            <a:off x="1024128" y="5138928"/>
            <a:ext cx="10143439" cy="658368"/>
          </a:xfrm>
          <a:prstGeom prst="rect">
            <a:avLst/>
          </a:prstGeom>
          <a:noFill/>
          <a:ln/>
        </p:spPr>
        <p:txBody>
          <a:bodyPr wrap="square" lIns="0" tIns="0" rIns="0" bIns="0" rtlCol="0" anchor="ctr"/>
          <a:lstStyle/>
          <a:p>
            <a:pPr indent="0" marL="0">
              <a:lnSpc>
                <a:spcPct val="104000"/>
              </a:lnSpc>
              <a:buNone/>
            </a:pPr>
            <a:r>
              <a:rPr lang="en-US" sz="1200" b="1" dirty="0">
                <a:solidFill>
                  <a:srgbClr val="42FF8A"/>
                </a:solidFill>
                <a:latin typeface="Poppins" pitchFamily="34" charset="0"/>
                <a:ea typeface="Poppins" pitchFamily="34" charset="-122"/>
                <a:cs typeface="Poppins" pitchFamily="34" charset="-120"/>
              </a:rPr>
              <a:t>The refusal is the product.  </a:t>
            </a:r>
            <a:pPr indent="0" marL="0">
              <a:lnSpc>
                <a:spcPct val="104000"/>
              </a:lnSpc>
              <a:buNone/>
            </a:pPr>
            <a:endParaRPr lang="en-US" sz="1200" dirty="0"/>
          </a:p>
        </p:txBody>
      </p:sp>
      <p:sp>
        <p:nvSpPr>
          <p:cNvPr id="23" name="Text 21"/>
          <p:cNvSpPr/>
          <p:nvPr/>
        </p:nvSpPr>
        <p:spPr>
          <a:xfrm>
            <a:off x="640080" y="6473952"/>
            <a:ext cx="6400800" cy="274320"/>
          </a:xfrm>
          <a:prstGeom prst="rect">
            <a:avLst/>
          </a:prstGeom>
          <a:noFill/>
          <a:ln/>
        </p:spPr>
        <p:txBody>
          <a:bodyPr wrap="square" lIns="0" tIns="0" rIns="0" bIns="0" rtlCol="0" anchor="ctr"/>
          <a:lstStyle/>
          <a:p>
            <a:pPr indent="0" marL="0">
              <a:buNone/>
            </a:pPr>
            <a:r>
              <a:rPr lang="en-US" sz="900" dirty="0">
                <a:solidFill>
                  <a:srgbClr val="9AA89F"/>
                </a:solidFill>
                <a:latin typeface="Poppins" pitchFamily="34" charset="0"/>
                <a:ea typeface="Poppins" pitchFamily="34" charset="-122"/>
                <a:cs typeface="Poppins" pitchFamily="34" charset="-120"/>
              </a:rPr>
              <a:t>Micro-Agents  ·  Appmilla</a:t>
            </a:r>
            <a:endParaRPr lang="en-US" sz="900" dirty="0"/>
          </a:p>
        </p:txBody>
      </p:sp>
      <p:sp>
        <p:nvSpPr>
          <p:cNvPr id="24" name="Text 22"/>
          <p:cNvSpPr/>
          <p:nvPr/>
        </p:nvSpPr>
        <p:spPr>
          <a:xfrm>
            <a:off x="10820095" y="6473952"/>
            <a:ext cx="1005840" cy="274320"/>
          </a:xfrm>
          <a:prstGeom prst="rect">
            <a:avLst/>
          </a:prstGeom>
          <a:noFill/>
          <a:ln/>
        </p:spPr>
        <p:txBody>
          <a:bodyPr wrap="square" lIns="0" tIns="0" rIns="0" bIns="0" rtlCol="0" anchor="ctr"/>
          <a:lstStyle/>
          <a:p>
            <a:pPr algn="r" indent="0" marL="0">
              <a:buNone/>
            </a:pPr>
            <a:r>
              <a:rPr lang="en-US" sz="900" dirty="0">
                <a:solidFill>
                  <a:srgbClr val="9AA89F"/>
                </a:solidFill>
                <a:latin typeface="Poppins" pitchFamily="34" charset="0"/>
                <a:ea typeface="Poppins" pitchFamily="34" charset="-122"/>
                <a:cs typeface="Poppins" pitchFamily="34" charset="-120"/>
              </a:rPr>
              <a:t>7 / 14</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p:bgPr>
    </p:bg>
    <p:spTree>
      <p:nvGrpSpPr>
        <p:cNvPr id="1" name=""/>
        <p:cNvGrpSpPr/>
        <p:nvPr/>
      </p:nvGrpSpPr>
      <p:grpSpPr>
        <a:xfrm>
          <a:off x="0" y="0"/>
          <a:ext cx="0" cy="0"/>
          <a:chOff x="0" y="0"/>
          <a:chExt cx="0" cy="0"/>
        </a:xfrm>
      </p:grpSpPr>
      <p:sp>
        <p:nvSpPr>
          <p:cNvPr id="2" name="Text 0"/>
          <p:cNvSpPr/>
          <p:nvPr/>
        </p:nvSpPr>
        <p:spPr>
          <a:xfrm>
            <a:off x="640080" y="475488"/>
            <a:ext cx="10911535" cy="274320"/>
          </a:xfrm>
          <a:prstGeom prst="rect">
            <a:avLst/>
          </a:prstGeom>
          <a:noFill/>
          <a:ln/>
        </p:spPr>
        <p:txBody>
          <a:bodyPr wrap="square" lIns="0" tIns="0" rIns="0" bIns="0" rtlCol="0" anchor="ctr"/>
          <a:lstStyle/>
          <a:p>
            <a:pPr indent="0" marL="0">
              <a:buNone/>
            </a:pPr>
            <a:r>
              <a:rPr lang="en-US" sz="1100" b="1" spc="220" kern="0" dirty="0">
                <a:solidFill>
                  <a:srgbClr val="3F8C43"/>
                </a:solidFill>
                <a:latin typeface="Poppins" pitchFamily="34" charset="0"/>
                <a:ea typeface="Poppins" pitchFamily="34" charset="-122"/>
                <a:cs typeface="Poppins" pitchFamily="34" charset="-120"/>
              </a:rPr>
              <a:t>PROBATION · TRUST, EARNED LIKE AN EMPLOYEE'S</a:t>
            </a:r>
            <a:endParaRPr lang="en-US" sz="1100" dirty="0"/>
          </a:p>
        </p:txBody>
      </p:sp>
      <p:sp>
        <p:nvSpPr>
          <p:cNvPr id="3" name="Text 1"/>
          <p:cNvSpPr/>
          <p:nvPr/>
        </p:nvSpPr>
        <p:spPr>
          <a:xfrm>
            <a:off x="640080" y="822960"/>
            <a:ext cx="10911535" cy="1371600"/>
          </a:xfrm>
          <a:prstGeom prst="rect">
            <a:avLst/>
          </a:prstGeom>
          <a:noFill/>
          <a:ln/>
        </p:spPr>
        <p:txBody>
          <a:bodyPr wrap="square" lIns="0" tIns="0" rIns="0" bIns="0" rtlCol="0" anchor="t"/>
          <a:lstStyle/>
          <a:p>
            <a:pPr indent="0" marL="0">
              <a:lnSpc>
                <a:spcPct val="103000"/>
              </a:lnSpc>
              <a:buNone/>
            </a:pPr>
            <a:r>
              <a:rPr lang="en-US" sz="2100" b="1" dirty="0">
                <a:solidFill>
                  <a:srgbClr val="1C2D24"/>
                </a:solidFill>
                <a:latin typeface="Poppins" pitchFamily="34" charset="0"/>
                <a:ea typeface="Poppins" pitchFamily="34" charset="-122"/>
                <a:cs typeface="Poppins" pitchFamily="34" charset="-120"/>
              </a:rPr>
              <a:t>Ten clean approvals, five sittings, two weeks — then a human signs. That buys one freedom.</a:t>
            </a:r>
            <a:endParaRPr lang="en-US" sz="2100" dirty="0"/>
          </a:p>
        </p:txBody>
      </p:sp>
      <p:sp>
        <p:nvSpPr>
          <p:cNvPr id="4" name="Text 2"/>
          <p:cNvSpPr/>
          <p:nvPr/>
        </p:nvSpPr>
        <p:spPr>
          <a:xfrm>
            <a:off x="640080" y="1664208"/>
            <a:ext cx="10911535" cy="1051560"/>
          </a:xfrm>
          <a:prstGeom prst="rect">
            <a:avLst/>
          </a:prstGeom>
          <a:noFill/>
          <a:ln/>
        </p:spPr>
        <p:txBody>
          <a:bodyPr wrap="square" lIns="0" tIns="0" rIns="0" bIns="0" rtlCol="0" anchor="t"/>
          <a:lstStyle/>
          <a:p>
            <a:pPr indent="0" marL="0">
              <a:lnSpc>
                <a:spcPct val="130000"/>
              </a:lnSpc>
              <a:buNone/>
            </a:pPr>
            <a:r>
              <a:rPr lang="en-US" sz="1100" dirty="0">
                <a:solidFill>
                  <a:srgbClr val="3C4B43"/>
                </a:solidFill>
                <a:latin typeface="Poppins" pitchFamily="34" charset="0"/>
                <a:ea typeface="Poppins" pitchFamily="34" charset="-122"/>
                <a:cs typeface="Poppins" pitchFamily="34" charset="-120"/>
              </a:rPr>
              <a:t>On day one the agent asks permission for everything: each action appears on your review page as a proposal you Approve, Edit or Reject with one click. Independence is earned per task, not per agent. The system puts an agent up for promotion when its record qualifies; only a human can grant one. And some things never go on autopilot, no matter how good the record: deleting, publishing, spending money or messaging a stranger waits for a human, forever.</a:t>
            </a:r>
            <a:endParaRPr lang="en-US" sz="1100" dirty="0"/>
          </a:p>
        </p:txBody>
      </p:sp>
      <p:sp>
        <p:nvSpPr>
          <p:cNvPr id="5" name="Shape 3"/>
          <p:cNvSpPr/>
          <p:nvPr/>
        </p:nvSpPr>
        <p:spPr>
          <a:xfrm>
            <a:off x="640080" y="2898648"/>
            <a:ext cx="365760" cy="365760"/>
          </a:xfrm>
          <a:prstGeom prst="ellipse">
            <a:avLst/>
          </a:prstGeom>
          <a:solidFill>
            <a:srgbClr val="3F8C43"/>
          </a:solidFill>
          <a:ln/>
        </p:spPr>
      </p:sp>
      <p:sp>
        <p:nvSpPr>
          <p:cNvPr id="6" name="Text 4"/>
          <p:cNvSpPr/>
          <p:nvPr/>
        </p:nvSpPr>
        <p:spPr>
          <a:xfrm>
            <a:off x="640080" y="2898648"/>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Poppins" pitchFamily="34" charset="0"/>
                <a:ea typeface="Poppins" pitchFamily="34" charset="-122"/>
                <a:cs typeface="Poppins" pitchFamily="34" charset="-120"/>
              </a:rPr>
              <a:t>1</a:t>
            </a:r>
            <a:endParaRPr lang="en-US" sz="1500" dirty="0"/>
          </a:p>
        </p:txBody>
      </p:sp>
      <p:sp>
        <p:nvSpPr>
          <p:cNvPr id="7" name="Text 5"/>
          <p:cNvSpPr/>
          <p:nvPr/>
        </p:nvSpPr>
        <p:spPr>
          <a:xfrm>
            <a:off x="1152144" y="2862072"/>
            <a:ext cx="5477256" cy="274320"/>
          </a:xfrm>
          <a:prstGeom prst="rect">
            <a:avLst/>
          </a:prstGeom>
          <a:noFill/>
          <a:ln/>
        </p:spPr>
        <p:txBody>
          <a:bodyPr wrap="square" lIns="0" tIns="0" rIns="0" bIns="0" rtlCol="0" anchor="ctr"/>
          <a:lstStyle/>
          <a:p>
            <a:pPr indent="0" marL="0">
              <a:buNone/>
            </a:pPr>
            <a:r>
              <a:rPr lang="en-US" sz="1250" b="1" dirty="0">
                <a:solidFill>
                  <a:srgbClr val="1C2D24"/>
                </a:solidFill>
                <a:latin typeface="Poppins" pitchFamily="34" charset="0"/>
                <a:ea typeface="Poppins" pitchFamily="34" charset="-122"/>
                <a:cs typeface="Poppins" pitchFamily="34" charset="-120"/>
              </a:rPr>
              <a:t>Probation</a:t>
            </a:r>
            <a:endParaRPr lang="en-US" sz="1250" dirty="0"/>
          </a:p>
        </p:txBody>
      </p:sp>
      <p:sp>
        <p:nvSpPr>
          <p:cNvPr id="8" name="Text 6"/>
          <p:cNvSpPr/>
          <p:nvPr/>
        </p:nvSpPr>
        <p:spPr>
          <a:xfrm>
            <a:off x="1152144" y="3145536"/>
            <a:ext cx="5477256" cy="502920"/>
          </a:xfrm>
          <a:prstGeom prst="rect">
            <a:avLst/>
          </a:prstGeom>
          <a:noFill/>
          <a:ln/>
        </p:spPr>
        <p:txBody>
          <a:bodyPr wrap="square" lIns="0" tIns="0" rIns="0" bIns="0" rtlCol="0" anchor="t"/>
          <a:lstStyle/>
          <a:p>
            <a:pPr indent="0" marL="0">
              <a:lnSpc>
                <a:spcPct val="114000"/>
              </a:lnSpc>
              <a:buNone/>
            </a:pPr>
            <a:r>
              <a:rPr lang="en-US" sz="970" dirty="0">
                <a:solidFill>
                  <a:srgbClr val="3C4B43"/>
                </a:solidFill>
                <a:latin typeface="Poppins" pitchFamily="34" charset="0"/>
                <a:ea typeface="Poppins" pitchFamily="34" charset="-122"/>
                <a:cs typeface="Poppins" pitchFamily="34" charset="-120"/>
              </a:rPr>
              <a:t>it proposes everything; you approve, edit or reject in one click.</a:t>
            </a:r>
            <a:endParaRPr lang="en-US" sz="970" dirty="0"/>
          </a:p>
        </p:txBody>
      </p:sp>
      <p:sp>
        <p:nvSpPr>
          <p:cNvPr id="9" name="Shape 7"/>
          <p:cNvSpPr/>
          <p:nvPr/>
        </p:nvSpPr>
        <p:spPr>
          <a:xfrm>
            <a:off x="640080" y="3465576"/>
            <a:ext cx="365760" cy="365760"/>
          </a:xfrm>
          <a:prstGeom prst="ellipse">
            <a:avLst/>
          </a:prstGeom>
          <a:solidFill>
            <a:srgbClr val="3F8C43"/>
          </a:solidFill>
          <a:ln/>
        </p:spPr>
      </p:sp>
      <p:sp>
        <p:nvSpPr>
          <p:cNvPr id="10" name="Text 8"/>
          <p:cNvSpPr/>
          <p:nvPr/>
        </p:nvSpPr>
        <p:spPr>
          <a:xfrm>
            <a:off x="640080" y="3465576"/>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Poppins" pitchFamily="34" charset="0"/>
                <a:ea typeface="Poppins" pitchFamily="34" charset="-122"/>
                <a:cs typeface="Poppins" pitchFamily="34" charset="-120"/>
              </a:rPr>
              <a:t>2</a:t>
            </a:r>
            <a:endParaRPr lang="en-US" sz="1500" dirty="0"/>
          </a:p>
        </p:txBody>
      </p:sp>
      <p:sp>
        <p:nvSpPr>
          <p:cNvPr id="11" name="Text 9"/>
          <p:cNvSpPr/>
          <p:nvPr/>
        </p:nvSpPr>
        <p:spPr>
          <a:xfrm>
            <a:off x="1152144" y="3429000"/>
            <a:ext cx="5477256" cy="274320"/>
          </a:xfrm>
          <a:prstGeom prst="rect">
            <a:avLst/>
          </a:prstGeom>
          <a:noFill/>
          <a:ln/>
        </p:spPr>
        <p:txBody>
          <a:bodyPr wrap="square" lIns="0" tIns="0" rIns="0" bIns="0" rtlCol="0" anchor="ctr"/>
          <a:lstStyle/>
          <a:p>
            <a:pPr indent="0" marL="0">
              <a:buNone/>
            </a:pPr>
            <a:r>
              <a:rPr lang="en-US" sz="1250" b="1" dirty="0">
                <a:solidFill>
                  <a:srgbClr val="1C2D24"/>
                </a:solidFill>
                <a:latin typeface="Poppins" pitchFamily="34" charset="0"/>
                <a:ea typeface="Poppins" pitchFamily="34" charset="-122"/>
                <a:cs typeface="Poppins" pitchFamily="34" charset="-120"/>
              </a:rPr>
              <a:t>Track record</a:t>
            </a:r>
            <a:endParaRPr lang="en-US" sz="1250" dirty="0"/>
          </a:p>
        </p:txBody>
      </p:sp>
      <p:sp>
        <p:nvSpPr>
          <p:cNvPr id="12" name="Text 10"/>
          <p:cNvSpPr/>
          <p:nvPr/>
        </p:nvSpPr>
        <p:spPr>
          <a:xfrm>
            <a:off x="1152144" y="3712464"/>
            <a:ext cx="5477256" cy="502920"/>
          </a:xfrm>
          <a:prstGeom prst="rect">
            <a:avLst/>
          </a:prstGeom>
          <a:noFill/>
          <a:ln/>
        </p:spPr>
        <p:txBody>
          <a:bodyPr wrap="square" lIns="0" tIns="0" rIns="0" bIns="0" rtlCol="0" anchor="t"/>
          <a:lstStyle/>
          <a:p>
            <a:pPr indent="0" marL="0">
              <a:lnSpc>
                <a:spcPct val="114000"/>
              </a:lnSpc>
              <a:buNone/>
            </a:pPr>
            <a:r>
              <a:rPr lang="en-US" sz="970" dirty="0">
                <a:solidFill>
                  <a:srgbClr val="3C4B43"/>
                </a:solidFill>
                <a:latin typeface="Poppins" pitchFamily="34" charset="0"/>
                <a:ea typeface="Poppins" pitchFamily="34" charset="-122"/>
                <a:cs typeface="Poppins" pitchFamily="34" charset="-120"/>
              </a:rPr>
              <a:t>10 clean approvals · 5 sittings · 14 days minimum (our shipped defaults).</a:t>
            </a:r>
            <a:endParaRPr lang="en-US" sz="970" dirty="0"/>
          </a:p>
        </p:txBody>
      </p:sp>
      <p:sp>
        <p:nvSpPr>
          <p:cNvPr id="13" name="Shape 11"/>
          <p:cNvSpPr/>
          <p:nvPr/>
        </p:nvSpPr>
        <p:spPr>
          <a:xfrm>
            <a:off x="640080" y="4032504"/>
            <a:ext cx="365760" cy="365760"/>
          </a:xfrm>
          <a:prstGeom prst="ellipse">
            <a:avLst/>
          </a:prstGeom>
          <a:solidFill>
            <a:srgbClr val="3F8C43"/>
          </a:solidFill>
          <a:ln/>
        </p:spPr>
      </p:sp>
      <p:sp>
        <p:nvSpPr>
          <p:cNvPr id="14" name="Text 12"/>
          <p:cNvSpPr/>
          <p:nvPr/>
        </p:nvSpPr>
        <p:spPr>
          <a:xfrm>
            <a:off x="640080" y="4032504"/>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Poppins" pitchFamily="34" charset="0"/>
                <a:ea typeface="Poppins" pitchFamily="34" charset="-122"/>
                <a:cs typeface="Poppins" pitchFamily="34" charset="-120"/>
              </a:rPr>
              <a:t>3</a:t>
            </a:r>
            <a:endParaRPr lang="en-US" sz="1500" dirty="0"/>
          </a:p>
        </p:txBody>
      </p:sp>
      <p:sp>
        <p:nvSpPr>
          <p:cNvPr id="15" name="Text 13"/>
          <p:cNvSpPr/>
          <p:nvPr/>
        </p:nvSpPr>
        <p:spPr>
          <a:xfrm>
            <a:off x="1152144" y="3995928"/>
            <a:ext cx="5477256" cy="274320"/>
          </a:xfrm>
          <a:prstGeom prst="rect">
            <a:avLst/>
          </a:prstGeom>
          <a:noFill/>
          <a:ln/>
        </p:spPr>
        <p:txBody>
          <a:bodyPr wrap="square" lIns="0" tIns="0" rIns="0" bIns="0" rtlCol="0" anchor="ctr"/>
          <a:lstStyle/>
          <a:p>
            <a:pPr indent="0" marL="0">
              <a:buNone/>
            </a:pPr>
            <a:r>
              <a:rPr lang="en-US" sz="1250" b="1" dirty="0">
                <a:solidFill>
                  <a:srgbClr val="1C2D24"/>
                </a:solidFill>
                <a:latin typeface="Poppins" pitchFamily="34" charset="0"/>
                <a:ea typeface="Poppins" pitchFamily="34" charset="-122"/>
                <a:cs typeface="Poppins" pitchFamily="34" charset="-120"/>
              </a:rPr>
              <a:t>Promotion</a:t>
            </a:r>
            <a:endParaRPr lang="en-US" sz="1250" dirty="0"/>
          </a:p>
        </p:txBody>
      </p:sp>
      <p:sp>
        <p:nvSpPr>
          <p:cNvPr id="16" name="Text 14"/>
          <p:cNvSpPr/>
          <p:nvPr/>
        </p:nvSpPr>
        <p:spPr>
          <a:xfrm>
            <a:off x="1152144" y="4279392"/>
            <a:ext cx="5477256" cy="502920"/>
          </a:xfrm>
          <a:prstGeom prst="rect">
            <a:avLst/>
          </a:prstGeom>
          <a:noFill/>
          <a:ln/>
        </p:spPr>
        <p:txBody>
          <a:bodyPr wrap="square" lIns="0" tIns="0" rIns="0" bIns="0" rtlCol="0" anchor="t"/>
          <a:lstStyle/>
          <a:p>
            <a:pPr indent="0" marL="0">
              <a:lnSpc>
                <a:spcPct val="114000"/>
              </a:lnSpc>
              <a:buNone/>
            </a:pPr>
            <a:r>
              <a:rPr lang="en-US" sz="970" dirty="0">
                <a:solidFill>
                  <a:srgbClr val="3C4B43"/>
                </a:solidFill>
                <a:latin typeface="Poppins" pitchFamily="34" charset="0"/>
                <a:ea typeface="Poppins" pitchFamily="34" charset="-122"/>
                <a:cs typeface="Poppins" pitchFamily="34" charset="-120"/>
              </a:rPr>
              <a:t>a re-check interview, then a named human's signature. Never silent, never automatic.</a:t>
            </a:r>
            <a:endParaRPr lang="en-US" sz="970" dirty="0"/>
          </a:p>
        </p:txBody>
      </p:sp>
      <p:sp>
        <p:nvSpPr>
          <p:cNvPr id="17" name="Shape 15"/>
          <p:cNvSpPr/>
          <p:nvPr/>
        </p:nvSpPr>
        <p:spPr>
          <a:xfrm>
            <a:off x="640080" y="4599432"/>
            <a:ext cx="365760" cy="365760"/>
          </a:xfrm>
          <a:prstGeom prst="ellipse">
            <a:avLst/>
          </a:prstGeom>
          <a:solidFill>
            <a:srgbClr val="3F8C43"/>
          </a:solidFill>
          <a:ln/>
        </p:spPr>
      </p:sp>
      <p:sp>
        <p:nvSpPr>
          <p:cNvPr id="18" name="Text 16"/>
          <p:cNvSpPr/>
          <p:nvPr/>
        </p:nvSpPr>
        <p:spPr>
          <a:xfrm>
            <a:off x="640080" y="4599432"/>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Poppins" pitchFamily="34" charset="0"/>
                <a:ea typeface="Poppins" pitchFamily="34" charset="-122"/>
                <a:cs typeface="Poppins" pitchFamily="34" charset="-120"/>
              </a:rPr>
              <a:t>4</a:t>
            </a:r>
            <a:endParaRPr lang="en-US" sz="1500" dirty="0"/>
          </a:p>
        </p:txBody>
      </p:sp>
      <p:sp>
        <p:nvSpPr>
          <p:cNvPr id="19" name="Text 17"/>
          <p:cNvSpPr/>
          <p:nvPr/>
        </p:nvSpPr>
        <p:spPr>
          <a:xfrm>
            <a:off x="1152144" y="4562856"/>
            <a:ext cx="5477256" cy="274320"/>
          </a:xfrm>
          <a:prstGeom prst="rect">
            <a:avLst/>
          </a:prstGeom>
          <a:noFill/>
          <a:ln/>
        </p:spPr>
        <p:txBody>
          <a:bodyPr wrap="square" lIns="0" tIns="0" rIns="0" bIns="0" rtlCol="0" anchor="ctr"/>
          <a:lstStyle/>
          <a:p>
            <a:pPr indent="0" marL="0">
              <a:buNone/>
            </a:pPr>
            <a:r>
              <a:rPr lang="en-US" sz="1250" b="1" dirty="0">
                <a:solidFill>
                  <a:srgbClr val="1C2D24"/>
                </a:solidFill>
                <a:latin typeface="Poppins" pitchFamily="34" charset="0"/>
                <a:ea typeface="Poppins" pitchFamily="34" charset="-122"/>
                <a:cs typeface="Poppins" pitchFamily="34" charset="-120"/>
              </a:rPr>
              <a:t>Demotion</a:t>
            </a:r>
            <a:endParaRPr lang="en-US" sz="1250" dirty="0"/>
          </a:p>
        </p:txBody>
      </p:sp>
      <p:sp>
        <p:nvSpPr>
          <p:cNvPr id="20" name="Text 18"/>
          <p:cNvSpPr/>
          <p:nvPr/>
        </p:nvSpPr>
        <p:spPr>
          <a:xfrm>
            <a:off x="1152144" y="4846320"/>
            <a:ext cx="5477256" cy="502920"/>
          </a:xfrm>
          <a:prstGeom prst="rect">
            <a:avLst/>
          </a:prstGeom>
          <a:noFill/>
          <a:ln/>
        </p:spPr>
        <p:txBody>
          <a:bodyPr wrap="square" lIns="0" tIns="0" rIns="0" bIns="0" rtlCol="0" anchor="t"/>
          <a:lstStyle/>
          <a:p>
            <a:pPr indent="0" marL="0">
              <a:lnSpc>
                <a:spcPct val="114000"/>
              </a:lnSpc>
              <a:buNone/>
            </a:pPr>
            <a:r>
              <a:rPr lang="en-US" sz="970" dirty="0">
                <a:solidFill>
                  <a:srgbClr val="3C4B43"/>
                </a:solidFill>
                <a:latin typeface="Poppins" pitchFamily="34" charset="0"/>
                <a:ea typeface="Poppins" pitchFamily="34" charset="-122"/>
                <a:cs typeface="Poppins" pitchFamily="34" charset="-120"/>
              </a:rPr>
              <a:t>one safety correction and that freedom is back on probation, instantly.</a:t>
            </a:r>
            <a:endParaRPr lang="en-US" sz="970" dirty="0"/>
          </a:p>
        </p:txBody>
      </p:sp>
      <p:sp>
        <p:nvSpPr>
          <p:cNvPr id="21" name="Shape 19"/>
          <p:cNvSpPr/>
          <p:nvPr/>
        </p:nvSpPr>
        <p:spPr>
          <a:xfrm>
            <a:off x="7040880" y="2926080"/>
            <a:ext cx="2116836" cy="932688"/>
          </a:xfrm>
          <a:prstGeom prst="roundRect">
            <a:avLst>
              <a:gd name="adj" fmla="val 9804"/>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22" name="Shape 20"/>
          <p:cNvSpPr/>
          <p:nvPr/>
        </p:nvSpPr>
        <p:spPr>
          <a:xfrm>
            <a:off x="7040880" y="3054096"/>
            <a:ext cx="54864" cy="676656"/>
          </a:xfrm>
          <a:prstGeom prst="rect">
            <a:avLst/>
          </a:prstGeom>
          <a:solidFill>
            <a:srgbClr val="3F8C43"/>
          </a:solidFill>
          <a:ln/>
        </p:spPr>
      </p:sp>
      <p:sp>
        <p:nvSpPr>
          <p:cNvPr id="23" name="Text 21"/>
          <p:cNvSpPr/>
          <p:nvPr/>
        </p:nvSpPr>
        <p:spPr>
          <a:xfrm>
            <a:off x="7223760" y="3035808"/>
            <a:ext cx="1751076" cy="457200"/>
          </a:xfrm>
          <a:prstGeom prst="rect">
            <a:avLst/>
          </a:prstGeom>
          <a:noFill/>
          <a:ln/>
        </p:spPr>
        <p:txBody>
          <a:bodyPr wrap="square" lIns="0" tIns="0" rIns="0" bIns="0" rtlCol="0" anchor="ctr"/>
          <a:lstStyle/>
          <a:p>
            <a:pPr indent="0" marL="0">
              <a:buNone/>
            </a:pPr>
            <a:r>
              <a:rPr lang="en-US" sz="2400" b="1" dirty="0">
                <a:solidFill>
                  <a:srgbClr val="1C2D24"/>
                </a:solidFill>
                <a:latin typeface="Poppins" pitchFamily="34" charset="0"/>
                <a:ea typeface="Poppins" pitchFamily="34" charset="-122"/>
                <a:cs typeface="Poppins" pitchFamily="34" charset="-120"/>
              </a:rPr>
              <a:t>10</a:t>
            </a:r>
            <a:endParaRPr lang="en-US" sz="2400" dirty="0"/>
          </a:p>
        </p:txBody>
      </p:sp>
      <p:sp>
        <p:nvSpPr>
          <p:cNvPr id="24" name="Text 22"/>
          <p:cNvSpPr/>
          <p:nvPr/>
        </p:nvSpPr>
        <p:spPr>
          <a:xfrm>
            <a:off x="7223760" y="3511296"/>
            <a:ext cx="1751076" cy="292608"/>
          </a:xfrm>
          <a:prstGeom prst="rect">
            <a:avLst/>
          </a:prstGeom>
          <a:noFill/>
          <a:ln/>
        </p:spPr>
        <p:txBody>
          <a:bodyPr wrap="square" lIns="0" tIns="0" rIns="0" bIns="0" rtlCol="0" anchor="ctr"/>
          <a:lstStyle/>
          <a:p>
            <a:pPr indent="0" marL="0">
              <a:buNone/>
            </a:pPr>
            <a:r>
              <a:rPr lang="en-US" sz="900" dirty="0">
                <a:solidFill>
                  <a:srgbClr val="3C4B43"/>
                </a:solidFill>
                <a:latin typeface="Poppins" pitchFamily="34" charset="0"/>
                <a:ea typeface="Poppins" pitchFamily="34" charset="-122"/>
                <a:cs typeface="Poppins" pitchFamily="34" charset="-120"/>
              </a:rPr>
              <a:t>clean approvals</a:t>
            </a:r>
            <a:endParaRPr lang="en-US" sz="900" dirty="0"/>
          </a:p>
        </p:txBody>
      </p:sp>
      <p:sp>
        <p:nvSpPr>
          <p:cNvPr id="25" name="Shape 23"/>
          <p:cNvSpPr/>
          <p:nvPr/>
        </p:nvSpPr>
        <p:spPr>
          <a:xfrm>
            <a:off x="9432036" y="2926080"/>
            <a:ext cx="2116836" cy="932688"/>
          </a:xfrm>
          <a:prstGeom prst="roundRect">
            <a:avLst>
              <a:gd name="adj" fmla="val 9804"/>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26" name="Shape 24"/>
          <p:cNvSpPr/>
          <p:nvPr/>
        </p:nvSpPr>
        <p:spPr>
          <a:xfrm>
            <a:off x="9432036" y="3054096"/>
            <a:ext cx="54864" cy="676656"/>
          </a:xfrm>
          <a:prstGeom prst="rect">
            <a:avLst/>
          </a:prstGeom>
          <a:solidFill>
            <a:srgbClr val="3F8C43"/>
          </a:solidFill>
          <a:ln/>
        </p:spPr>
      </p:sp>
      <p:sp>
        <p:nvSpPr>
          <p:cNvPr id="27" name="Text 25"/>
          <p:cNvSpPr/>
          <p:nvPr/>
        </p:nvSpPr>
        <p:spPr>
          <a:xfrm>
            <a:off x="9614916" y="3035808"/>
            <a:ext cx="1751076" cy="457200"/>
          </a:xfrm>
          <a:prstGeom prst="rect">
            <a:avLst/>
          </a:prstGeom>
          <a:noFill/>
          <a:ln/>
        </p:spPr>
        <p:txBody>
          <a:bodyPr wrap="square" lIns="0" tIns="0" rIns="0" bIns="0" rtlCol="0" anchor="ctr"/>
          <a:lstStyle/>
          <a:p>
            <a:pPr indent="0" marL="0">
              <a:buNone/>
            </a:pPr>
            <a:r>
              <a:rPr lang="en-US" sz="2400" b="1" dirty="0">
                <a:solidFill>
                  <a:srgbClr val="1C2D24"/>
                </a:solidFill>
                <a:latin typeface="Poppins" pitchFamily="34" charset="0"/>
                <a:ea typeface="Poppins" pitchFamily="34" charset="-122"/>
                <a:cs typeface="Poppins" pitchFamily="34" charset="-120"/>
              </a:rPr>
              <a:t>5</a:t>
            </a:r>
            <a:endParaRPr lang="en-US" sz="2400" dirty="0"/>
          </a:p>
        </p:txBody>
      </p:sp>
      <p:sp>
        <p:nvSpPr>
          <p:cNvPr id="28" name="Text 26"/>
          <p:cNvSpPr/>
          <p:nvPr/>
        </p:nvSpPr>
        <p:spPr>
          <a:xfrm>
            <a:off x="9614916" y="3511296"/>
            <a:ext cx="1751076" cy="292608"/>
          </a:xfrm>
          <a:prstGeom prst="rect">
            <a:avLst/>
          </a:prstGeom>
          <a:noFill/>
          <a:ln/>
        </p:spPr>
        <p:txBody>
          <a:bodyPr wrap="square" lIns="0" tIns="0" rIns="0" bIns="0" rtlCol="0" anchor="ctr"/>
          <a:lstStyle/>
          <a:p>
            <a:pPr indent="0" marL="0">
              <a:buNone/>
            </a:pPr>
            <a:r>
              <a:rPr lang="en-US" sz="900" dirty="0">
                <a:solidFill>
                  <a:srgbClr val="3C4B43"/>
                </a:solidFill>
                <a:latin typeface="Poppins" pitchFamily="34" charset="0"/>
                <a:ea typeface="Poppins" pitchFamily="34" charset="-122"/>
                <a:cs typeface="Poppins" pitchFamily="34" charset="-120"/>
              </a:rPr>
              <a:t>separate sittings</a:t>
            </a:r>
            <a:endParaRPr lang="en-US" sz="900" dirty="0"/>
          </a:p>
        </p:txBody>
      </p:sp>
      <p:sp>
        <p:nvSpPr>
          <p:cNvPr id="29" name="Shape 27"/>
          <p:cNvSpPr/>
          <p:nvPr/>
        </p:nvSpPr>
        <p:spPr>
          <a:xfrm>
            <a:off x="7040880" y="4059936"/>
            <a:ext cx="2116836" cy="932688"/>
          </a:xfrm>
          <a:prstGeom prst="roundRect">
            <a:avLst>
              <a:gd name="adj" fmla="val 9804"/>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30" name="Shape 28"/>
          <p:cNvSpPr/>
          <p:nvPr/>
        </p:nvSpPr>
        <p:spPr>
          <a:xfrm>
            <a:off x="7040880" y="4187952"/>
            <a:ext cx="54864" cy="676656"/>
          </a:xfrm>
          <a:prstGeom prst="rect">
            <a:avLst/>
          </a:prstGeom>
          <a:solidFill>
            <a:srgbClr val="3F8C43"/>
          </a:solidFill>
          <a:ln/>
        </p:spPr>
      </p:sp>
      <p:sp>
        <p:nvSpPr>
          <p:cNvPr id="31" name="Text 29"/>
          <p:cNvSpPr/>
          <p:nvPr/>
        </p:nvSpPr>
        <p:spPr>
          <a:xfrm>
            <a:off x="7223760" y="4169664"/>
            <a:ext cx="1751076" cy="457200"/>
          </a:xfrm>
          <a:prstGeom prst="rect">
            <a:avLst/>
          </a:prstGeom>
          <a:noFill/>
          <a:ln/>
        </p:spPr>
        <p:txBody>
          <a:bodyPr wrap="square" lIns="0" tIns="0" rIns="0" bIns="0" rtlCol="0" anchor="ctr"/>
          <a:lstStyle/>
          <a:p>
            <a:pPr indent="0" marL="0">
              <a:buNone/>
            </a:pPr>
            <a:r>
              <a:rPr lang="en-US" sz="2400" b="1" dirty="0">
                <a:solidFill>
                  <a:srgbClr val="1C2D24"/>
                </a:solidFill>
                <a:latin typeface="Poppins" pitchFamily="34" charset="0"/>
                <a:ea typeface="Poppins" pitchFamily="34" charset="-122"/>
                <a:cs typeface="Poppins" pitchFamily="34" charset="-120"/>
              </a:rPr>
              <a:t>14</a:t>
            </a:r>
            <a:endParaRPr lang="en-US" sz="2400" dirty="0"/>
          </a:p>
        </p:txBody>
      </p:sp>
      <p:sp>
        <p:nvSpPr>
          <p:cNvPr id="32" name="Text 30"/>
          <p:cNvSpPr/>
          <p:nvPr/>
        </p:nvSpPr>
        <p:spPr>
          <a:xfrm>
            <a:off x="7223760" y="4645152"/>
            <a:ext cx="1751076" cy="292608"/>
          </a:xfrm>
          <a:prstGeom prst="rect">
            <a:avLst/>
          </a:prstGeom>
          <a:noFill/>
          <a:ln/>
        </p:spPr>
        <p:txBody>
          <a:bodyPr wrap="square" lIns="0" tIns="0" rIns="0" bIns="0" rtlCol="0" anchor="ctr"/>
          <a:lstStyle/>
          <a:p>
            <a:pPr indent="0" marL="0">
              <a:buNone/>
            </a:pPr>
            <a:r>
              <a:rPr lang="en-US" sz="900" dirty="0">
                <a:solidFill>
                  <a:srgbClr val="3C4B43"/>
                </a:solidFill>
                <a:latin typeface="Poppins" pitchFamily="34" charset="0"/>
                <a:ea typeface="Poppins" pitchFamily="34" charset="-122"/>
                <a:cs typeface="Poppins" pitchFamily="34" charset="-120"/>
              </a:rPr>
              <a:t>days minimum</a:t>
            </a:r>
            <a:endParaRPr lang="en-US" sz="900" dirty="0"/>
          </a:p>
        </p:txBody>
      </p:sp>
      <p:sp>
        <p:nvSpPr>
          <p:cNvPr id="33" name="Shape 31"/>
          <p:cNvSpPr/>
          <p:nvPr/>
        </p:nvSpPr>
        <p:spPr>
          <a:xfrm>
            <a:off x="9432036" y="4059936"/>
            <a:ext cx="2116836" cy="932688"/>
          </a:xfrm>
          <a:prstGeom prst="roundRect">
            <a:avLst>
              <a:gd name="adj" fmla="val 9804"/>
            </a:avLst>
          </a:prstGeom>
          <a:solidFill>
            <a:srgbClr val="EAF4EC"/>
          </a:solidFill>
          <a:ln w="12700">
            <a:solidFill>
              <a:srgbClr val="CDE6D2"/>
            </a:solidFill>
            <a:prstDash val="solid"/>
          </a:ln>
          <a:effectLst>
            <a:outerShdw sx="100000" sy="100000" kx="0" ky="0" algn="bl" rotWithShape="0" blurRad="114300" dist="38100" dir="8100000">
              <a:srgbClr val="1C2D24">
                <a:alpha val="11000"/>
              </a:srgbClr>
            </a:outerShdw>
          </a:effectLst>
        </p:spPr>
      </p:sp>
      <p:sp>
        <p:nvSpPr>
          <p:cNvPr id="34" name="Shape 32"/>
          <p:cNvSpPr/>
          <p:nvPr/>
        </p:nvSpPr>
        <p:spPr>
          <a:xfrm>
            <a:off x="9432036" y="4187952"/>
            <a:ext cx="54864" cy="676656"/>
          </a:xfrm>
          <a:prstGeom prst="rect">
            <a:avLst/>
          </a:prstGeom>
          <a:solidFill>
            <a:srgbClr val="42FF8A"/>
          </a:solidFill>
          <a:ln/>
        </p:spPr>
      </p:sp>
      <p:sp>
        <p:nvSpPr>
          <p:cNvPr id="35" name="Text 33"/>
          <p:cNvSpPr/>
          <p:nvPr/>
        </p:nvSpPr>
        <p:spPr>
          <a:xfrm>
            <a:off x="9614916" y="4169664"/>
            <a:ext cx="1751076" cy="457200"/>
          </a:xfrm>
          <a:prstGeom prst="rect">
            <a:avLst/>
          </a:prstGeom>
          <a:noFill/>
          <a:ln/>
        </p:spPr>
        <p:txBody>
          <a:bodyPr wrap="square" lIns="0" tIns="0" rIns="0" bIns="0" rtlCol="0" anchor="ctr"/>
          <a:lstStyle/>
          <a:p>
            <a:pPr indent="0" marL="0">
              <a:buNone/>
            </a:pPr>
            <a:r>
              <a:rPr lang="en-US" sz="1700" b="1" dirty="0">
                <a:solidFill>
                  <a:srgbClr val="1C2D24"/>
                </a:solidFill>
                <a:latin typeface="Poppins" pitchFamily="34" charset="0"/>
                <a:ea typeface="Poppins" pitchFamily="34" charset="-122"/>
                <a:cs typeface="Poppins" pitchFamily="34" charset="-120"/>
              </a:rPr>
              <a:t>1 human</a:t>
            </a:r>
            <a:endParaRPr lang="en-US" sz="1700" dirty="0"/>
          </a:p>
        </p:txBody>
      </p:sp>
      <p:sp>
        <p:nvSpPr>
          <p:cNvPr id="36" name="Text 34"/>
          <p:cNvSpPr/>
          <p:nvPr/>
        </p:nvSpPr>
        <p:spPr>
          <a:xfrm>
            <a:off x="9614916" y="4645152"/>
            <a:ext cx="1751076" cy="292608"/>
          </a:xfrm>
          <a:prstGeom prst="rect">
            <a:avLst/>
          </a:prstGeom>
          <a:noFill/>
          <a:ln/>
        </p:spPr>
        <p:txBody>
          <a:bodyPr wrap="square" lIns="0" tIns="0" rIns="0" bIns="0" rtlCol="0" anchor="ctr"/>
          <a:lstStyle/>
          <a:p>
            <a:pPr indent="0" marL="0">
              <a:buNone/>
            </a:pPr>
            <a:r>
              <a:rPr lang="en-US" sz="900" dirty="0">
                <a:solidFill>
                  <a:srgbClr val="3C4B43"/>
                </a:solidFill>
                <a:latin typeface="Poppins" pitchFamily="34" charset="0"/>
                <a:ea typeface="Poppins" pitchFamily="34" charset="-122"/>
                <a:cs typeface="Poppins" pitchFamily="34" charset="-120"/>
              </a:rPr>
              <a:t>signs — always</a:t>
            </a:r>
            <a:endParaRPr lang="en-US" sz="900" dirty="0"/>
          </a:p>
        </p:txBody>
      </p:sp>
      <p:sp>
        <p:nvSpPr>
          <p:cNvPr id="37" name="Shape 35"/>
          <p:cNvSpPr/>
          <p:nvPr/>
        </p:nvSpPr>
        <p:spPr>
          <a:xfrm>
            <a:off x="640080" y="5138928"/>
            <a:ext cx="10911535" cy="658368"/>
          </a:xfrm>
          <a:prstGeom prst="roundRect">
            <a:avLst>
              <a:gd name="adj" fmla="val 13889"/>
            </a:avLst>
          </a:prstGeom>
          <a:solidFill>
            <a:srgbClr val="1C2D24"/>
          </a:solidFill>
          <a:ln w="12700">
            <a:solidFill>
              <a:srgbClr val="1C2D24"/>
            </a:solidFill>
            <a:prstDash val="solid"/>
          </a:ln>
        </p:spPr>
      </p:sp>
      <p:sp>
        <p:nvSpPr>
          <p:cNvPr id="38" name="Text 36"/>
          <p:cNvSpPr/>
          <p:nvPr/>
        </p:nvSpPr>
        <p:spPr>
          <a:xfrm>
            <a:off x="1024128" y="5138928"/>
            <a:ext cx="10143439" cy="658368"/>
          </a:xfrm>
          <a:prstGeom prst="rect">
            <a:avLst/>
          </a:prstGeom>
          <a:noFill/>
          <a:ln/>
        </p:spPr>
        <p:txBody>
          <a:bodyPr wrap="square" lIns="0" tIns="0" rIns="0" bIns="0" rtlCol="0" anchor="ctr"/>
          <a:lstStyle/>
          <a:p>
            <a:pPr indent="0" marL="0">
              <a:lnSpc>
                <a:spcPct val="104000"/>
              </a:lnSpc>
              <a:buNone/>
            </a:pPr>
            <a:r>
              <a:rPr lang="en-US" sz="1200" b="1" dirty="0">
                <a:solidFill>
                  <a:srgbClr val="42FF8A"/>
                </a:solidFill>
                <a:latin typeface="Poppins" pitchFamily="34" charset="0"/>
                <a:ea typeface="Poppins" pitchFamily="34" charset="-122"/>
                <a:cs typeface="Poppins" pitchFamily="34" charset="-120"/>
              </a:rPr>
              <a:t>Trust that took weeks to earn  </a:t>
            </a:r>
            <a:pPr indent="0" marL="0">
              <a:lnSpc>
                <a:spcPct val="104000"/>
              </a:lnSpc>
              <a:buNone/>
            </a:pPr>
            <a:r>
              <a:rPr lang="en-US" sz="1200" dirty="0">
                <a:solidFill>
                  <a:srgbClr val="FFFFFF"/>
                </a:solidFill>
                <a:latin typeface="Poppins" pitchFamily="34" charset="0"/>
                <a:ea typeface="Poppins" pitchFamily="34" charset="-122"/>
                <a:cs typeface="Poppins" pitchFamily="34" charset="-120"/>
              </a:rPr>
              <a:t>can be revoked in one click.</a:t>
            </a:r>
            <a:endParaRPr lang="en-US" sz="1200" dirty="0"/>
          </a:p>
        </p:txBody>
      </p:sp>
      <p:sp>
        <p:nvSpPr>
          <p:cNvPr id="39" name="Text 37"/>
          <p:cNvSpPr/>
          <p:nvPr/>
        </p:nvSpPr>
        <p:spPr>
          <a:xfrm>
            <a:off x="640080" y="6473952"/>
            <a:ext cx="6400800" cy="274320"/>
          </a:xfrm>
          <a:prstGeom prst="rect">
            <a:avLst/>
          </a:prstGeom>
          <a:noFill/>
          <a:ln/>
        </p:spPr>
        <p:txBody>
          <a:bodyPr wrap="square" lIns="0" tIns="0" rIns="0" bIns="0" rtlCol="0" anchor="ctr"/>
          <a:lstStyle/>
          <a:p>
            <a:pPr indent="0" marL="0">
              <a:buNone/>
            </a:pPr>
            <a:r>
              <a:rPr lang="en-US" sz="900" dirty="0">
                <a:solidFill>
                  <a:srgbClr val="9AA89F"/>
                </a:solidFill>
                <a:latin typeface="Poppins" pitchFamily="34" charset="0"/>
                <a:ea typeface="Poppins" pitchFamily="34" charset="-122"/>
                <a:cs typeface="Poppins" pitchFamily="34" charset="-120"/>
              </a:rPr>
              <a:t>Micro-Agents  ·  Appmilla</a:t>
            </a:r>
            <a:endParaRPr lang="en-US" sz="900" dirty="0"/>
          </a:p>
        </p:txBody>
      </p:sp>
      <p:sp>
        <p:nvSpPr>
          <p:cNvPr id="40" name="Text 38"/>
          <p:cNvSpPr/>
          <p:nvPr/>
        </p:nvSpPr>
        <p:spPr>
          <a:xfrm>
            <a:off x="10820095" y="6473952"/>
            <a:ext cx="1005840" cy="274320"/>
          </a:xfrm>
          <a:prstGeom prst="rect">
            <a:avLst/>
          </a:prstGeom>
          <a:noFill/>
          <a:ln/>
        </p:spPr>
        <p:txBody>
          <a:bodyPr wrap="square" lIns="0" tIns="0" rIns="0" bIns="0" rtlCol="0" anchor="ctr"/>
          <a:lstStyle/>
          <a:p>
            <a:pPr algn="r" indent="0" marL="0">
              <a:buNone/>
            </a:pPr>
            <a:r>
              <a:rPr lang="en-US" sz="900" dirty="0">
                <a:solidFill>
                  <a:srgbClr val="9AA89F"/>
                </a:solidFill>
                <a:latin typeface="Poppins" pitchFamily="34" charset="0"/>
                <a:ea typeface="Poppins" pitchFamily="34" charset="-122"/>
                <a:cs typeface="Poppins" pitchFamily="34" charset="-120"/>
              </a:rPr>
              <a:t>8 / 14</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Text 0"/>
          <p:cNvSpPr/>
          <p:nvPr/>
        </p:nvSpPr>
        <p:spPr>
          <a:xfrm>
            <a:off x="640080" y="475488"/>
            <a:ext cx="10911535" cy="274320"/>
          </a:xfrm>
          <a:prstGeom prst="rect">
            <a:avLst/>
          </a:prstGeom>
          <a:noFill/>
          <a:ln/>
        </p:spPr>
        <p:txBody>
          <a:bodyPr wrap="square" lIns="0" tIns="0" rIns="0" bIns="0" rtlCol="0" anchor="ctr"/>
          <a:lstStyle/>
          <a:p>
            <a:pPr indent="0" marL="0">
              <a:buNone/>
            </a:pPr>
            <a:r>
              <a:rPr lang="en-US" sz="1100" b="1" spc="220" kern="0" dirty="0">
                <a:solidFill>
                  <a:srgbClr val="3F8C43"/>
                </a:solidFill>
                <a:latin typeface="Poppins" pitchFamily="34" charset="0"/>
                <a:ea typeface="Poppins" pitchFamily="34" charset="-122"/>
                <a:cs typeface="Poppins" pitchFamily="34" charset="-120"/>
              </a:rPr>
              <a:t>THE RECORD · WRITTEN DOWN BEFORE ANYTHING HAPPENS</a:t>
            </a:r>
            <a:endParaRPr lang="en-US" sz="1100" dirty="0"/>
          </a:p>
        </p:txBody>
      </p:sp>
      <p:sp>
        <p:nvSpPr>
          <p:cNvPr id="3" name="Text 1"/>
          <p:cNvSpPr/>
          <p:nvPr/>
        </p:nvSpPr>
        <p:spPr>
          <a:xfrm>
            <a:off x="640080" y="822960"/>
            <a:ext cx="10911535" cy="1371600"/>
          </a:xfrm>
          <a:prstGeom prst="rect">
            <a:avLst/>
          </a:prstGeom>
          <a:noFill/>
          <a:ln/>
        </p:spPr>
        <p:txBody>
          <a:bodyPr wrap="square" lIns="0" tIns="0" rIns="0" bIns="0" rtlCol="0" anchor="t"/>
          <a:lstStyle/>
          <a:p>
            <a:pPr indent="0" marL="0">
              <a:lnSpc>
                <a:spcPct val="103000"/>
              </a:lnSpc>
              <a:buNone/>
            </a:pPr>
            <a:r>
              <a:rPr lang="en-US" sz="2200" b="1" dirty="0">
                <a:solidFill>
                  <a:srgbClr val="1C2D24"/>
                </a:solidFill>
                <a:latin typeface="Poppins" pitchFamily="34" charset="0"/>
                <a:ea typeface="Poppins" pitchFamily="34" charset="-122"/>
                <a:cs typeface="Poppins" pitchFamily="34" charset="-120"/>
              </a:rPr>
              <a:t>If it isn't on the record, it didn't happen — and the record is written before the action runs.</a:t>
            </a:r>
            <a:endParaRPr lang="en-US" sz="2200" dirty="0"/>
          </a:p>
        </p:txBody>
      </p:sp>
      <p:sp>
        <p:nvSpPr>
          <p:cNvPr id="4" name="Text 2"/>
          <p:cNvSpPr/>
          <p:nvPr/>
        </p:nvSpPr>
        <p:spPr>
          <a:xfrm>
            <a:off x="640080" y="1627632"/>
            <a:ext cx="10911535" cy="1463040"/>
          </a:xfrm>
          <a:prstGeom prst="rect">
            <a:avLst/>
          </a:prstGeom>
          <a:noFill/>
          <a:ln/>
        </p:spPr>
        <p:txBody>
          <a:bodyPr wrap="square" lIns="0" tIns="0" rIns="0" bIns="0" rtlCol="0" anchor="t"/>
          <a:lstStyle/>
          <a:p>
            <a:pPr indent="0" marL="0">
              <a:lnSpc>
                <a:spcPct val="130000"/>
              </a:lnSpc>
              <a:buNone/>
            </a:pPr>
            <a:r>
              <a:rPr lang="en-US" sz="1100" dirty="0">
                <a:solidFill>
                  <a:srgbClr val="3C4B43"/>
                </a:solidFill>
                <a:latin typeface="Poppins" pitchFamily="34" charset="0"/>
                <a:ea typeface="Poppins" pitchFamily="34" charset="-122"/>
                <a:cs typeface="Poppins" pitchFamily="34" charset="-120"/>
              </a:rPr>
              <a:t>Every agent keeps a permanent record, like a ship's log: you can add a line, never tear out a page. Your approval is tied to the exact action you were shown — if anything changed in between, the yes no longer counts. When work passes between agents, the paperwork travels with it, and anything arriving without its receipt is treated as a break-in, not a delivery. An edit that breaks the record's chain is caught — and the agent goes back on probation. Run the same document through twice on the same set-up and you get identical output, byte for byte: auditable like accounts, not vibes.</a:t>
            </a:r>
            <a:endParaRPr lang="en-US" sz="1100" dirty="0"/>
          </a:p>
        </p:txBody>
      </p:sp>
      <p:sp>
        <p:nvSpPr>
          <p:cNvPr id="5" name="Shape 3"/>
          <p:cNvSpPr/>
          <p:nvPr/>
        </p:nvSpPr>
        <p:spPr>
          <a:xfrm>
            <a:off x="640080" y="3200400"/>
            <a:ext cx="2522144" cy="1691640"/>
          </a:xfrm>
          <a:prstGeom prst="roundRect">
            <a:avLst>
              <a:gd name="adj" fmla="val 5405"/>
            </a:avLst>
          </a:prstGeom>
          <a:solidFill>
            <a:srgbClr val="EAF4EC"/>
          </a:solidFill>
          <a:ln w="12700">
            <a:solidFill>
              <a:srgbClr val="CDE6D2"/>
            </a:solidFill>
            <a:prstDash val="solid"/>
          </a:ln>
          <a:effectLst>
            <a:outerShdw sx="100000" sy="100000" kx="0" ky="0" algn="bl" rotWithShape="0" blurRad="114300" dist="38100" dir="8100000">
              <a:srgbClr val="1C2D24">
                <a:alpha val="11000"/>
              </a:srgbClr>
            </a:outerShdw>
          </a:effectLst>
        </p:spPr>
      </p:sp>
      <p:sp>
        <p:nvSpPr>
          <p:cNvPr id="6" name="Shape 4"/>
          <p:cNvSpPr/>
          <p:nvPr/>
        </p:nvSpPr>
        <p:spPr>
          <a:xfrm>
            <a:off x="640080" y="3328416"/>
            <a:ext cx="54864" cy="1435608"/>
          </a:xfrm>
          <a:prstGeom prst="rect">
            <a:avLst/>
          </a:prstGeom>
          <a:solidFill>
            <a:srgbClr val="42FF8A"/>
          </a:solidFill>
          <a:ln/>
        </p:spPr>
      </p:sp>
      <p:sp>
        <p:nvSpPr>
          <p:cNvPr id="7" name="Text 5"/>
          <p:cNvSpPr/>
          <p:nvPr/>
        </p:nvSpPr>
        <p:spPr>
          <a:xfrm>
            <a:off x="841248" y="3346704"/>
            <a:ext cx="2156384" cy="502920"/>
          </a:xfrm>
          <a:prstGeom prst="rect">
            <a:avLst/>
          </a:prstGeom>
          <a:noFill/>
          <a:ln/>
        </p:spPr>
        <p:txBody>
          <a:bodyPr wrap="square" lIns="0" tIns="0" rIns="0" bIns="0" rtlCol="0" anchor="ctr"/>
          <a:lstStyle/>
          <a:p>
            <a:pPr indent="0" marL="0">
              <a:buNone/>
            </a:pPr>
            <a:r>
              <a:rPr lang="en-US" sz="2600" b="1" dirty="0">
                <a:solidFill>
                  <a:srgbClr val="1C2D24"/>
                </a:solidFill>
                <a:latin typeface="Poppins" pitchFamily="34" charset="0"/>
                <a:ea typeface="Poppins" pitchFamily="34" charset="-122"/>
                <a:cs typeface="Poppins" pitchFamily="34" charset="-120"/>
              </a:rPr>
              <a:t>2 / 2</a:t>
            </a:r>
            <a:endParaRPr lang="en-US" sz="2600" dirty="0"/>
          </a:p>
        </p:txBody>
      </p:sp>
      <p:sp>
        <p:nvSpPr>
          <p:cNvPr id="8" name="Text 6"/>
          <p:cNvSpPr/>
          <p:nvPr/>
        </p:nvSpPr>
        <p:spPr>
          <a:xfrm>
            <a:off x="841248" y="387705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live end-to-end runs passed on 12 July 2026 — from a fresh install, on real local AI models, receipts published</a:t>
            </a:r>
            <a:endParaRPr lang="en-US" sz="800" dirty="0"/>
          </a:p>
        </p:txBody>
      </p:sp>
      <p:sp>
        <p:nvSpPr>
          <p:cNvPr id="9" name="Shape 7"/>
          <p:cNvSpPr/>
          <p:nvPr/>
        </p:nvSpPr>
        <p:spPr>
          <a:xfrm>
            <a:off x="3436544" y="3200400"/>
            <a:ext cx="2522144" cy="1691640"/>
          </a:xfrm>
          <a:prstGeom prst="roundRect">
            <a:avLst>
              <a:gd name="adj" fmla="val 5405"/>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0" name="Shape 8"/>
          <p:cNvSpPr/>
          <p:nvPr/>
        </p:nvSpPr>
        <p:spPr>
          <a:xfrm>
            <a:off x="3436544" y="3328416"/>
            <a:ext cx="54864" cy="1435608"/>
          </a:xfrm>
          <a:prstGeom prst="rect">
            <a:avLst/>
          </a:prstGeom>
          <a:solidFill>
            <a:srgbClr val="3F8C43"/>
          </a:solidFill>
          <a:ln/>
        </p:spPr>
      </p:sp>
      <p:sp>
        <p:nvSpPr>
          <p:cNvPr id="11" name="Text 9"/>
          <p:cNvSpPr/>
          <p:nvPr/>
        </p:nvSpPr>
        <p:spPr>
          <a:xfrm>
            <a:off x="3637712" y="3346704"/>
            <a:ext cx="2156384" cy="502920"/>
          </a:xfrm>
          <a:prstGeom prst="rect">
            <a:avLst/>
          </a:prstGeom>
          <a:noFill/>
          <a:ln/>
        </p:spPr>
        <p:txBody>
          <a:bodyPr wrap="square" lIns="0" tIns="0" rIns="0" bIns="0" rtlCol="0" anchor="ctr"/>
          <a:lstStyle/>
          <a:p>
            <a:pPr indent="0" marL="0">
              <a:buNone/>
            </a:pPr>
            <a:r>
              <a:rPr lang="en-US" sz="1300" b="1" dirty="0">
                <a:solidFill>
                  <a:srgbClr val="1C2D24"/>
                </a:solidFill>
                <a:latin typeface="Poppins" pitchFamily="34" charset="0"/>
                <a:ea typeface="Poppins" pitchFamily="34" charset="-122"/>
                <a:cs typeface="Poppins" pitchFamily="34" charset="-120"/>
              </a:rPr>
              <a:t>Byte-identical</a:t>
            </a:r>
            <a:endParaRPr lang="en-US" sz="1300" dirty="0"/>
          </a:p>
        </p:txBody>
      </p:sp>
      <p:sp>
        <p:nvSpPr>
          <p:cNvPr id="12" name="Text 10"/>
          <p:cNvSpPr/>
          <p:nvPr/>
        </p:nvSpPr>
        <p:spPr>
          <a:xfrm>
            <a:off x="3637712" y="387705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the same document, run twice, produced identical output — measured, under stated conditions</a:t>
            </a:r>
            <a:endParaRPr lang="en-US" sz="800" dirty="0"/>
          </a:p>
        </p:txBody>
      </p:sp>
      <p:sp>
        <p:nvSpPr>
          <p:cNvPr id="13" name="Shape 11"/>
          <p:cNvSpPr/>
          <p:nvPr/>
        </p:nvSpPr>
        <p:spPr>
          <a:xfrm>
            <a:off x="6233008" y="3200400"/>
            <a:ext cx="2522144" cy="1691640"/>
          </a:xfrm>
          <a:prstGeom prst="roundRect">
            <a:avLst>
              <a:gd name="adj" fmla="val 5405"/>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4" name="Shape 12"/>
          <p:cNvSpPr/>
          <p:nvPr/>
        </p:nvSpPr>
        <p:spPr>
          <a:xfrm>
            <a:off x="6233008" y="3328416"/>
            <a:ext cx="54864" cy="1435608"/>
          </a:xfrm>
          <a:prstGeom prst="rect">
            <a:avLst/>
          </a:prstGeom>
          <a:solidFill>
            <a:srgbClr val="3F8C43"/>
          </a:solidFill>
          <a:ln/>
        </p:spPr>
      </p:sp>
      <p:sp>
        <p:nvSpPr>
          <p:cNvPr id="15" name="Text 13"/>
          <p:cNvSpPr/>
          <p:nvPr/>
        </p:nvSpPr>
        <p:spPr>
          <a:xfrm>
            <a:off x="6434176" y="3346704"/>
            <a:ext cx="2156384" cy="502920"/>
          </a:xfrm>
          <a:prstGeom prst="rect">
            <a:avLst/>
          </a:prstGeom>
          <a:noFill/>
          <a:ln/>
        </p:spPr>
        <p:txBody>
          <a:bodyPr wrap="square" lIns="0" tIns="0" rIns="0" bIns="0" rtlCol="0" anchor="ctr"/>
          <a:lstStyle/>
          <a:p>
            <a:pPr indent="0" marL="0">
              <a:buNone/>
            </a:pPr>
            <a:r>
              <a:rPr lang="en-US" sz="2600" b="1" dirty="0">
                <a:solidFill>
                  <a:srgbClr val="1C2D24"/>
                </a:solidFill>
                <a:latin typeface="Poppins" pitchFamily="34" charset="0"/>
                <a:ea typeface="Poppins" pitchFamily="34" charset="-122"/>
                <a:cs typeface="Poppins" pitchFamily="34" charset="-120"/>
              </a:rPr>
              <a:t>1,000+</a:t>
            </a:r>
            <a:endParaRPr lang="en-US" sz="2600" dirty="0"/>
          </a:p>
        </p:txBody>
      </p:sp>
      <p:sp>
        <p:nvSpPr>
          <p:cNvPr id="16" name="Text 14"/>
          <p:cNvSpPr/>
          <p:nvPr/>
        </p:nvSpPr>
        <p:spPr>
          <a:xfrm>
            <a:off x="6434176" y="387705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automated tests in the system's suites (12 July 2026 count)</a:t>
            </a:r>
            <a:endParaRPr lang="en-US" sz="800" dirty="0"/>
          </a:p>
        </p:txBody>
      </p:sp>
      <p:sp>
        <p:nvSpPr>
          <p:cNvPr id="17" name="Shape 15"/>
          <p:cNvSpPr/>
          <p:nvPr/>
        </p:nvSpPr>
        <p:spPr>
          <a:xfrm>
            <a:off x="9029471" y="3200400"/>
            <a:ext cx="2522144" cy="1691640"/>
          </a:xfrm>
          <a:prstGeom prst="roundRect">
            <a:avLst>
              <a:gd name="adj" fmla="val 5405"/>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8" name="Shape 16"/>
          <p:cNvSpPr/>
          <p:nvPr/>
        </p:nvSpPr>
        <p:spPr>
          <a:xfrm>
            <a:off x="9029471" y="3328416"/>
            <a:ext cx="54864" cy="1435608"/>
          </a:xfrm>
          <a:prstGeom prst="rect">
            <a:avLst/>
          </a:prstGeom>
          <a:solidFill>
            <a:srgbClr val="3F8C43"/>
          </a:solidFill>
          <a:ln/>
        </p:spPr>
      </p:sp>
      <p:sp>
        <p:nvSpPr>
          <p:cNvPr id="19" name="Text 17"/>
          <p:cNvSpPr/>
          <p:nvPr/>
        </p:nvSpPr>
        <p:spPr>
          <a:xfrm>
            <a:off x="9230639" y="3346704"/>
            <a:ext cx="2156384" cy="502920"/>
          </a:xfrm>
          <a:prstGeom prst="rect">
            <a:avLst/>
          </a:prstGeom>
          <a:noFill/>
          <a:ln/>
        </p:spPr>
        <p:txBody>
          <a:bodyPr wrap="square" lIns="0" tIns="0" rIns="0" bIns="0" rtlCol="0" anchor="ctr"/>
          <a:lstStyle/>
          <a:p>
            <a:pPr indent="0" marL="0">
              <a:buNone/>
            </a:pPr>
            <a:r>
              <a:rPr lang="en-US" sz="2600" b="1" dirty="0">
                <a:solidFill>
                  <a:srgbClr val="1C2D24"/>
                </a:solidFill>
                <a:latin typeface="Poppins" pitchFamily="34" charset="0"/>
                <a:ea typeface="Poppins" pitchFamily="34" charset="-122"/>
                <a:cs typeface="Poppins" pitchFamily="34" charset="-120"/>
              </a:rPr>
              <a:t>9m 02s</a:t>
            </a:r>
            <a:endParaRPr lang="en-US" sz="2600" dirty="0"/>
          </a:p>
        </p:txBody>
      </p:sp>
      <p:sp>
        <p:nvSpPr>
          <p:cNvPr id="20" name="Text 18"/>
          <p:cNvSpPr/>
          <p:nvPr/>
        </p:nvSpPr>
        <p:spPr>
          <a:xfrm>
            <a:off x="9230639" y="387705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a scripted “stranger” following only the public docs had three agents running — target was 30 minutes (a scripted test, not yet a human)</a:t>
            </a:r>
            <a:endParaRPr lang="en-US" sz="800" dirty="0"/>
          </a:p>
        </p:txBody>
      </p:sp>
      <p:sp>
        <p:nvSpPr>
          <p:cNvPr id="21" name="Shape 19"/>
          <p:cNvSpPr/>
          <p:nvPr/>
        </p:nvSpPr>
        <p:spPr>
          <a:xfrm>
            <a:off x="640080" y="5138928"/>
            <a:ext cx="10911535" cy="658368"/>
          </a:xfrm>
          <a:prstGeom prst="roundRect">
            <a:avLst>
              <a:gd name="adj" fmla="val 13889"/>
            </a:avLst>
          </a:prstGeom>
          <a:solidFill>
            <a:srgbClr val="1C2D24"/>
          </a:solidFill>
          <a:ln w="12700">
            <a:solidFill>
              <a:srgbClr val="1C2D24"/>
            </a:solidFill>
            <a:prstDash val="solid"/>
          </a:ln>
        </p:spPr>
      </p:sp>
      <p:sp>
        <p:nvSpPr>
          <p:cNvPr id="22" name="Text 20"/>
          <p:cNvSpPr/>
          <p:nvPr/>
        </p:nvSpPr>
        <p:spPr>
          <a:xfrm>
            <a:off x="1024128" y="5138928"/>
            <a:ext cx="10143439" cy="658368"/>
          </a:xfrm>
          <a:prstGeom prst="rect">
            <a:avLst/>
          </a:prstGeom>
          <a:noFill/>
          <a:ln/>
        </p:spPr>
        <p:txBody>
          <a:bodyPr wrap="square" lIns="0" tIns="0" rIns="0" bIns="0" rtlCol="0" anchor="ctr"/>
          <a:lstStyle/>
          <a:p>
            <a:pPr indent="0" marL="0">
              <a:lnSpc>
                <a:spcPct val="104000"/>
              </a:lnSpc>
              <a:buNone/>
            </a:pPr>
            <a:r>
              <a:rPr lang="en-US" sz="1200" b="1" dirty="0">
                <a:solidFill>
                  <a:srgbClr val="42FF8A"/>
                </a:solidFill>
                <a:latin typeface="Poppins" pitchFamily="34" charset="0"/>
                <a:ea typeface="Poppins" pitchFamily="34" charset="-122"/>
                <a:cs typeface="Poppins" pitchFamily="34" charset="-120"/>
              </a:rPr>
              <a:t>Anything we publish comes from this record —  </a:t>
            </a:r>
            <a:pPr indent="0" marL="0">
              <a:lnSpc>
                <a:spcPct val="104000"/>
              </a:lnSpc>
              <a:buNone/>
            </a:pPr>
            <a:r>
              <a:rPr lang="en-US" sz="1200" dirty="0">
                <a:solidFill>
                  <a:srgbClr val="FFFFFF"/>
                </a:solidFill>
                <a:latin typeface="Poppins" pitchFamily="34" charset="0"/>
                <a:ea typeface="Poppins" pitchFamily="34" charset="-122"/>
                <a:cs typeface="Poppins" pitchFamily="34" charset="-120"/>
              </a:rPr>
              <a:t>receipts, not chats.</a:t>
            </a:r>
            <a:endParaRPr lang="en-US" sz="1200" dirty="0"/>
          </a:p>
        </p:txBody>
      </p:sp>
      <p:sp>
        <p:nvSpPr>
          <p:cNvPr id="23" name="Text 21"/>
          <p:cNvSpPr/>
          <p:nvPr/>
        </p:nvSpPr>
        <p:spPr>
          <a:xfrm>
            <a:off x="640080" y="6473952"/>
            <a:ext cx="6400800" cy="274320"/>
          </a:xfrm>
          <a:prstGeom prst="rect">
            <a:avLst/>
          </a:prstGeom>
          <a:noFill/>
          <a:ln/>
        </p:spPr>
        <p:txBody>
          <a:bodyPr wrap="square" lIns="0" tIns="0" rIns="0" bIns="0" rtlCol="0" anchor="ctr"/>
          <a:lstStyle/>
          <a:p>
            <a:pPr indent="0" marL="0">
              <a:buNone/>
            </a:pPr>
            <a:r>
              <a:rPr lang="en-US" sz="900" dirty="0">
                <a:solidFill>
                  <a:srgbClr val="9AA89F"/>
                </a:solidFill>
                <a:latin typeface="Poppins" pitchFamily="34" charset="0"/>
                <a:ea typeface="Poppins" pitchFamily="34" charset="-122"/>
                <a:cs typeface="Poppins" pitchFamily="34" charset="-120"/>
              </a:rPr>
              <a:t>Micro-Agents  ·  Appmilla</a:t>
            </a:r>
            <a:endParaRPr lang="en-US" sz="900" dirty="0"/>
          </a:p>
        </p:txBody>
      </p:sp>
      <p:sp>
        <p:nvSpPr>
          <p:cNvPr id="24" name="Text 22"/>
          <p:cNvSpPr/>
          <p:nvPr/>
        </p:nvSpPr>
        <p:spPr>
          <a:xfrm>
            <a:off x="10820095" y="6473952"/>
            <a:ext cx="1005840" cy="274320"/>
          </a:xfrm>
          <a:prstGeom prst="rect">
            <a:avLst/>
          </a:prstGeom>
          <a:noFill/>
          <a:ln/>
        </p:spPr>
        <p:txBody>
          <a:bodyPr wrap="square" lIns="0" tIns="0" rIns="0" bIns="0" rtlCol="0" anchor="ctr"/>
          <a:lstStyle/>
          <a:p>
            <a:pPr algn="r" indent="0" marL="0">
              <a:buNone/>
            </a:pPr>
            <a:r>
              <a:rPr lang="en-US" sz="900" dirty="0">
                <a:solidFill>
                  <a:srgbClr val="9AA89F"/>
                </a:solidFill>
                <a:latin typeface="Poppins" pitchFamily="34" charset="0"/>
                <a:ea typeface="Poppins" pitchFamily="34" charset="-122"/>
                <a:cs typeface="Poppins" pitchFamily="34" charset="-120"/>
              </a:rPr>
              <a:t>9 / 14</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5"/>
        </a:solidFill>
      </p:bgPr>
    </p:bg>
    <p:spTree>
      <p:nvGrpSpPr>
        <p:cNvPr id="1" name=""/>
        <p:cNvGrpSpPr/>
        <p:nvPr/>
      </p:nvGrpSpPr>
      <p:grpSpPr>
        <a:xfrm>
          <a:off x="0" y="0"/>
          <a:ext cx="0" cy="0"/>
          <a:chOff x="0" y="0"/>
          <a:chExt cx="0" cy="0"/>
        </a:xfrm>
      </p:grpSpPr>
      <p:sp>
        <p:nvSpPr>
          <p:cNvPr id="2" name="Text 0"/>
          <p:cNvSpPr/>
          <p:nvPr/>
        </p:nvSpPr>
        <p:spPr>
          <a:xfrm>
            <a:off x="640080" y="475488"/>
            <a:ext cx="10911535" cy="274320"/>
          </a:xfrm>
          <a:prstGeom prst="rect">
            <a:avLst/>
          </a:prstGeom>
          <a:noFill/>
          <a:ln/>
        </p:spPr>
        <p:txBody>
          <a:bodyPr wrap="square" lIns="0" tIns="0" rIns="0" bIns="0" rtlCol="0" anchor="ctr"/>
          <a:lstStyle/>
          <a:p>
            <a:pPr indent="0" marL="0">
              <a:buNone/>
            </a:pPr>
            <a:r>
              <a:rPr lang="en-US" sz="1100" b="1" spc="220" kern="0" dirty="0">
                <a:solidFill>
                  <a:srgbClr val="3F8C43"/>
                </a:solidFill>
                <a:latin typeface="Poppins" pitchFamily="34" charset="0"/>
                <a:ea typeface="Poppins" pitchFamily="34" charset="-122"/>
                <a:cs typeface="Poppins" pitchFamily="34" charset="-120"/>
              </a:rPr>
              <a:t>SCALING UP · AN OFFICE, NOT A BRAIN</a:t>
            </a:r>
            <a:endParaRPr lang="en-US" sz="1100" dirty="0"/>
          </a:p>
        </p:txBody>
      </p:sp>
      <p:sp>
        <p:nvSpPr>
          <p:cNvPr id="3" name="Text 1"/>
          <p:cNvSpPr/>
          <p:nvPr/>
        </p:nvSpPr>
        <p:spPr>
          <a:xfrm>
            <a:off x="640080" y="822960"/>
            <a:ext cx="10911535" cy="1371600"/>
          </a:xfrm>
          <a:prstGeom prst="rect">
            <a:avLst/>
          </a:prstGeom>
          <a:noFill/>
          <a:ln/>
        </p:spPr>
        <p:txBody>
          <a:bodyPr wrap="square" lIns="0" tIns="0" rIns="0" bIns="0" rtlCol="0" anchor="t"/>
          <a:lstStyle/>
          <a:p>
            <a:pPr indent="0" marL="0">
              <a:lnSpc>
                <a:spcPct val="103000"/>
              </a:lnSpc>
              <a:buNone/>
            </a:pPr>
            <a:r>
              <a:rPr lang="en-US" sz="2500" b="1" dirty="0">
                <a:solidFill>
                  <a:srgbClr val="1C2D24"/>
                </a:solidFill>
                <a:latin typeface="Poppins" pitchFamily="34" charset="0"/>
                <a:ea typeface="Poppins" pitchFamily="34" charset="-122"/>
                <a:cs typeface="Poppins" pitchFamily="34" charset="-120"/>
              </a:rPr>
              <a:t>Agents work in teams — and trust never rubs off.</a:t>
            </a:r>
            <a:endParaRPr lang="en-US" sz="2500" dirty="0"/>
          </a:p>
        </p:txBody>
      </p:sp>
      <p:sp>
        <p:nvSpPr>
          <p:cNvPr id="4" name="Text 2"/>
          <p:cNvSpPr/>
          <p:nvPr/>
        </p:nvSpPr>
        <p:spPr>
          <a:xfrm>
            <a:off x="640080" y="1481328"/>
            <a:ext cx="10911535" cy="1554480"/>
          </a:xfrm>
          <a:prstGeom prst="rect">
            <a:avLst/>
          </a:prstGeom>
          <a:noFill/>
          <a:ln/>
        </p:spPr>
        <p:txBody>
          <a:bodyPr wrap="square" lIns="0" tIns="0" rIns="0" bIns="0" rtlCol="0" anchor="t"/>
          <a:lstStyle/>
          <a:p>
            <a:pPr indent="0" marL="0">
              <a:lnSpc>
                <a:spcPct val="130000"/>
              </a:lnSpc>
              <a:buNone/>
            </a:pPr>
            <a:r>
              <a:rPr lang="en-US" sz="1100" dirty="0">
                <a:solidFill>
                  <a:srgbClr val="3C4B43"/>
                </a:solidFill>
                <a:latin typeface="Poppins" pitchFamily="34" charset="0"/>
                <a:ea typeface="Poppins" pitchFamily="34" charset="-122"/>
                <a:cs typeface="Poppins" pitchFamily="34" charset="-120"/>
              </a:rPr>
              <a:t>Small agents chain together: a document-reader hands to a filing clerk; a routing agent — the office manager — sends each request to the right specialist. Here is the rule that stops a team of trusted agents quietly becoming the do-everything monster: trust never crosses a handoff. Whatever the first agent has earned, the next one still asks its own human — two approvals, two records, one document. The office manager routes, it doesn't rule — and today it works fully supervised, every routing decision human-approved, until it passes its own exam. Even the plumbing between agents has no AI in it at all — nothing to sweet-talk.</a:t>
            </a:r>
            <a:endParaRPr lang="en-US" sz="1100" dirty="0"/>
          </a:p>
        </p:txBody>
      </p:sp>
      <p:sp>
        <p:nvSpPr>
          <p:cNvPr id="5" name="Shape 3"/>
          <p:cNvSpPr/>
          <p:nvPr/>
        </p:nvSpPr>
        <p:spPr>
          <a:xfrm>
            <a:off x="640080" y="2743200"/>
            <a:ext cx="5227168" cy="2240280"/>
          </a:xfrm>
          <a:prstGeom prst="roundRect">
            <a:avLst>
              <a:gd name="adj" fmla="val 4082"/>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6" name="Shape 4"/>
          <p:cNvSpPr/>
          <p:nvPr/>
        </p:nvSpPr>
        <p:spPr>
          <a:xfrm>
            <a:off x="640080" y="2871216"/>
            <a:ext cx="54864" cy="1984248"/>
          </a:xfrm>
          <a:prstGeom prst="rect">
            <a:avLst/>
          </a:prstGeom>
          <a:solidFill>
            <a:srgbClr val="DC2626"/>
          </a:solidFill>
          <a:ln/>
        </p:spPr>
      </p:sp>
      <p:sp>
        <p:nvSpPr>
          <p:cNvPr id="7" name="Text 5"/>
          <p:cNvSpPr/>
          <p:nvPr/>
        </p:nvSpPr>
        <p:spPr>
          <a:xfrm>
            <a:off x="914400" y="2926080"/>
            <a:ext cx="4724248" cy="365760"/>
          </a:xfrm>
          <a:prstGeom prst="rect">
            <a:avLst/>
          </a:prstGeom>
          <a:noFill/>
          <a:ln/>
        </p:spPr>
        <p:txBody>
          <a:bodyPr wrap="square" lIns="0" tIns="0" rIns="0" bIns="0" rtlCol="0" anchor="t"/>
          <a:lstStyle/>
          <a:p>
            <a:pPr indent="0" marL="0">
              <a:buNone/>
            </a:pPr>
            <a:r>
              <a:rPr lang="en-US" sz="1350" b="1" dirty="0">
                <a:solidFill>
                  <a:srgbClr val="1C2D24"/>
                </a:solidFill>
                <a:latin typeface="Poppins" pitchFamily="34" charset="0"/>
                <a:ea typeface="Poppins" pitchFamily="34" charset="-122"/>
                <a:cs typeface="Poppins" pitchFamily="34" charset="-120"/>
              </a:rPr>
              <a:t>The one-big-brain office</a:t>
            </a:r>
            <a:endParaRPr lang="en-US" sz="1350" dirty="0"/>
          </a:p>
        </p:txBody>
      </p:sp>
      <p:sp>
        <p:nvSpPr>
          <p:cNvPr id="8" name="Shape 6"/>
          <p:cNvSpPr/>
          <p:nvPr/>
        </p:nvSpPr>
        <p:spPr>
          <a:xfrm>
            <a:off x="914400" y="3328416"/>
            <a:ext cx="4678528" cy="0"/>
          </a:xfrm>
          <a:prstGeom prst="line">
            <a:avLst/>
          </a:prstGeom>
          <a:noFill/>
          <a:ln w="12700">
            <a:solidFill>
              <a:srgbClr val="E4E7E4"/>
            </a:solidFill>
            <a:prstDash val="solid"/>
          </a:ln>
        </p:spPr>
      </p:sp>
      <p:sp>
        <p:nvSpPr>
          <p:cNvPr id="9" name="Shape 7"/>
          <p:cNvSpPr/>
          <p:nvPr/>
        </p:nvSpPr>
        <p:spPr>
          <a:xfrm>
            <a:off x="932688" y="3529584"/>
            <a:ext cx="82296" cy="82296"/>
          </a:xfrm>
          <a:prstGeom prst="ellipse">
            <a:avLst/>
          </a:prstGeom>
          <a:solidFill>
            <a:srgbClr val="DC2626"/>
          </a:solidFill>
          <a:ln/>
        </p:spPr>
      </p:sp>
      <p:sp>
        <p:nvSpPr>
          <p:cNvPr id="10" name="Text 8"/>
          <p:cNvSpPr/>
          <p:nvPr/>
        </p:nvSpPr>
        <p:spPr>
          <a:xfrm>
            <a:off x="1143000" y="3447288"/>
            <a:ext cx="4495648" cy="502920"/>
          </a:xfrm>
          <a:prstGeom prst="rect">
            <a:avLst/>
          </a:prstGeom>
          <a:noFill/>
          <a:ln/>
        </p:spPr>
        <p:txBody>
          <a:bodyPr wrap="square" lIns="0" tIns="0" rIns="0" bIns="0" rtlCol="0" anchor="t"/>
          <a:lstStyle/>
          <a:p>
            <a:pPr indent="0" marL="0">
              <a:lnSpc>
                <a:spcPct val="114000"/>
              </a:lnSpc>
              <a:buNone/>
            </a:pPr>
            <a:r>
              <a:rPr lang="en-US" sz="1050" dirty="0">
                <a:solidFill>
                  <a:srgbClr val="3C4B43"/>
                </a:solidFill>
                <a:latin typeface="Poppins" pitchFamily="34" charset="0"/>
                <a:ea typeface="Poppins" pitchFamily="34" charset="-122"/>
                <a:cs typeface="Poppins" pitchFamily="34" charset="-120"/>
              </a:rPr>
              <a:t>One supervisor sees everything and acts on everything</a:t>
            </a:r>
            <a:endParaRPr lang="en-US" sz="1050" dirty="0"/>
          </a:p>
        </p:txBody>
      </p:sp>
      <p:sp>
        <p:nvSpPr>
          <p:cNvPr id="11" name="Shape 9"/>
          <p:cNvSpPr/>
          <p:nvPr/>
        </p:nvSpPr>
        <p:spPr>
          <a:xfrm>
            <a:off x="932688" y="3971544"/>
            <a:ext cx="82296" cy="82296"/>
          </a:xfrm>
          <a:prstGeom prst="ellipse">
            <a:avLst/>
          </a:prstGeom>
          <a:solidFill>
            <a:srgbClr val="DC2626"/>
          </a:solidFill>
          <a:ln/>
        </p:spPr>
      </p:sp>
      <p:sp>
        <p:nvSpPr>
          <p:cNvPr id="12" name="Text 10"/>
          <p:cNvSpPr/>
          <p:nvPr/>
        </p:nvSpPr>
        <p:spPr>
          <a:xfrm>
            <a:off x="1143000" y="3889248"/>
            <a:ext cx="4495648" cy="502920"/>
          </a:xfrm>
          <a:prstGeom prst="rect">
            <a:avLst/>
          </a:prstGeom>
          <a:noFill/>
          <a:ln/>
        </p:spPr>
        <p:txBody>
          <a:bodyPr wrap="square" lIns="0" tIns="0" rIns="0" bIns="0" rtlCol="0" anchor="t"/>
          <a:lstStyle/>
          <a:p>
            <a:pPr indent="0" marL="0">
              <a:lnSpc>
                <a:spcPct val="114000"/>
              </a:lnSpc>
              <a:buNone/>
            </a:pPr>
            <a:r>
              <a:rPr lang="en-US" sz="1050" dirty="0">
                <a:solidFill>
                  <a:srgbClr val="3C4B43"/>
                </a:solidFill>
                <a:latin typeface="Poppins" pitchFamily="34" charset="0"/>
                <a:ea typeface="Poppins" pitchFamily="34" charset="-122"/>
                <a:cs typeface="Poppins" pitchFamily="34" charset="-120"/>
              </a:rPr>
              <a:t>Trust the boss once, and everything it touches inherits that trust</a:t>
            </a:r>
            <a:endParaRPr lang="en-US" sz="1050" dirty="0"/>
          </a:p>
        </p:txBody>
      </p:sp>
      <p:sp>
        <p:nvSpPr>
          <p:cNvPr id="13" name="Shape 11"/>
          <p:cNvSpPr/>
          <p:nvPr/>
        </p:nvSpPr>
        <p:spPr>
          <a:xfrm>
            <a:off x="932688" y="4413504"/>
            <a:ext cx="82296" cy="82296"/>
          </a:xfrm>
          <a:prstGeom prst="ellipse">
            <a:avLst/>
          </a:prstGeom>
          <a:solidFill>
            <a:srgbClr val="DC2626"/>
          </a:solidFill>
          <a:ln/>
        </p:spPr>
      </p:sp>
      <p:sp>
        <p:nvSpPr>
          <p:cNvPr id="14" name="Text 12"/>
          <p:cNvSpPr/>
          <p:nvPr/>
        </p:nvSpPr>
        <p:spPr>
          <a:xfrm>
            <a:off x="1143000" y="4331208"/>
            <a:ext cx="4495648" cy="502920"/>
          </a:xfrm>
          <a:prstGeom prst="rect">
            <a:avLst/>
          </a:prstGeom>
          <a:noFill/>
          <a:ln/>
        </p:spPr>
        <p:txBody>
          <a:bodyPr wrap="square" lIns="0" tIns="0" rIns="0" bIns="0" rtlCol="0" anchor="t"/>
          <a:lstStyle/>
          <a:p>
            <a:pPr indent="0" marL="0">
              <a:lnSpc>
                <a:spcPct val="114000"/>
              </a:lnSpc>
              <a:buNone/>
            </a:pPr>
            <a:r>
              <a:rPr lang="en-US" sz="1050" dirty="0">
                <a:solidFill>
                  <a:srgbClr val="3C4B43"/>
                </a:solidFill>
                <a:latin typeface="Poppins" pitchFamily="34" charset="0"/>
                <a:ea typeface="Poppins" pitchFamily="34" charset="-122"/>
                <a:cs typeface="Poppins" pitchFamily="34" charset="-120"/>
              </a:rPr>
              <a:t>One fooled brain exposes the whole business</a:t>
            </a:r>
            <a:endParaRPr lang="en-US" sz="1050" dirty="0"/>
          </a:p>
        </p:txBody>
      </p:sp>
      <p:sp>
        <p:nvSpPr>
          <p:cNvPr id="15" name="Shape 13"/>
          <p:cNvSpPr/>
          <p:nvPr/>
        </p:nvSpPr>
        <p:spPr>
          <a:xfrm>
            <a:off x="6324448" y="2743200"/>
            <a:ext cx="5227168" cy="2240280"/>
          </a:xfrm>
          <a:prstGeom prst="roundRect">
            <a:avLst>
              <a:gd name="adj" fmla="val 4082"/>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6" name="Shape 14"/>
          <p:cNvSpPr/>
          <p:nvPr/>
        </p:nvSpPr>
        <p:spPr>
          <a:xfrm>
            <a:off x="6324448" y="2871216"/>
            <a:ext cx="54864" cy="1984248"/>
          </a:xfrm>
          <a:prstGeom prst="rect">
            <a:avLst/>
          </a:prstGeom>
          <a:solidFill>
            <a:srgbClr val="3F8C43"/>
          </a:solidFill>
          <a:ln/>
        </p:spPr>
      </p:sp>
      <p:sp>
        <p:nvSpPr>
          <p:cNvPr id="17" name="Text 15"/>
          <p:cNvSpPr/>
          <p:nvPr/>
        </p:nvSpPr>
        <p:spPr>
          <a:xfrm>
            <a:off x="6598768" y="2926080"/>
            <a:ext cx="4724248" cy="365760"/>
          </a:xfrm>
          <a:prstGeom prst="rect">
            <a:avLst/>
          </a:prstGeom>
          <a:noFill/>
          <a:ln/>
        </p:spPr>
        <p:txBody>
          <a:bodyPr wrap="square" lIns="0" tIns="0" rIns="0" bIns="0" rtlCol="0" anchor="t"/>
          <a:lstStyle/>
          <a:p>
            <a:pPr indent="0" marL="0">
              <a:buNone/>
            </a:pPr>
            <a:r>
              <a:rPr lang="en-US" sz="1350" b="1" dirty="0">
                <a:solidFill>
                  <a:srgbClr val="1C2D24"/>
                </a:solidFill>
                <a:latin typeface="Poppins" pitchFamily="34" charset="0"/>
                <a:ea typeface="Poppins" pitchFamily="34" charset="-122"/>
                <a:cs typeface="Poppins" pitchFamily="34" charset="-120"/>
              </a:rPr>
              <a:t>This office</a:t>
            </a:r>
            <a:endParaRPr lang="en-US" sz="1350" dirty="0"/>
          </a:p>
        </p:txBody>
      </p:sp>
      <p:sp>
        <p:nvSpPr>
          <p:cNvPr id="18" name="Shape 16"/>
          <p:cNvSpPr/>
          <p:nvPr/>
        </p:nvSpPr>
        <p:spPr>
          <a:xfrm>
            <a:off x="6598768" y="3328416"/>
            <a:ext cx="4678528" cy="0"/>
          </a:xfrm>
          <a:prstGeom prst="line">
            <a:avLst/>
          </a:prstGeom>
          <a:noFill/>
          <a:ln w="12700">
            <a:solidFill>
              <a:srgbClr val="E4E7E4"/>
            </a:solidFill>
            <a:prstDash val="solid"/>
          </a:ln>
        </p:spPr>
      </p:sp>
      <p:sp>
        <p:nvSpPr>
          <p:cNvPr id="19" name="Shape 17"/>
          <p:cNvSpPr/>
          <p:nvPr/>
        </p:nvSpPr>
        <p:spPr>
          <a:xfrm>
            <a:off x="6617056" y="3529584"/>
            <a:ext cx="82296" cy="82296"/>
          </a:xfrm>
          <a:prstGeom prst="ellipse">
            <a:avLst/>
          </a:prstGeom>
          <a:solidFill>
            <a:srgbClr val="3F8C43"/>
          </a:solidFill>
          <a:ln/>
        </p:spPr>
      </p:sp>
      <p:sp>
        <p:nvSpPr>
          <p:cNvPr id="20" name="Text 18"/>
          <p:cNvSpPr/>
          <p:nvPr/>
        </p:nvSpPr>
        <p:spPr>
          <a:xfrm>
            <a:off x="6827368" y="3447288"/>
            <a:ext cx="4495648" cy="502920"/>
          </a:xfrm>
          <a:prstGeom prst="rect">
            <a:avLst/>
          </a:prstGeom>
          <a:noFill/>
          <a:ln/>
        </p:spPr>
        <p:txBody>
          <a:bodyPr wrap="square" lIns="0" tIns="0" rIns="0" bIns="0" rtlCol="0" anchor="t"/>
          <a:lstStyle/>
          <a:p>
            <a:pPr indent="0" marL="0">
              <a:lnSpc>
                <a:spcPct val="114000"/>
              </a:lnSpc>
              <a:buNone/>
            </a:pPr>
            <a:r>
              <a:rPr lang="en-US" sz="1050" dirty="0">
                <a:solidFill>
                  <a:srgbClr val="3C4B43"/>
                </a:solidFill>
                <a:latin typeface="Poppins" pitchFamily="34" charset="0"/>
                <a:ea typeface="Poppins" pitchFamily="34" charset="-122"/>
                <a:cs typeface="Poppins" pitchFamily="34" charset="-120"/>
              </a:rPr>
              <a:t>A manager that routes, and never rules</a:t>
            </a:r>
            <a:endParaRPr lang="en-US" sz="1050" dirty="0"/>
          </a:p>
        </p:txBody>
      </p:sp>
      <p:sp>
        <p:nvSpPr>
          <p:cNvPr id="21" name="Shape 19"/>
          <p:cNvSpPr/>
          <p:nvPr/>
        </p:nvSpPr>
        <p:spPr>
          <a:xfrm>
            <a:off x="6617056" y="3971544"/>
            <a:ext cx="82296" cy="82296"/>
          </a:xfrm>
          <a:prstGeom prst="ellipse">
            <a:avLst/>
          </a:prstGeom>
          <a:solidFill>
            <a:srgbClr val="3F8C43"/>
          </a:solidFill>
          <a:ln/>
        </p:spPr>
      </p:sp>
      <p:sp>
        <p:nvSpPr>
          <p:cNvPr id="22" name="Text 20"/>
          <p:cNvSpPr/>
          <p:nvPr/>
        </p:nvSpPr>
        <p:spPr>
          <a:xfrm>
            <a:off x="6827368" y="3889248"/>
            <a:ext cx="4495648" cy="502920"/>
          </a:xfrm>
          <a:prstGeom prst="rect">
            <a:avLst/>
          </a:prstGeom>
          <a:noFill/>
          <a:ln/>
        </p:spPr>
        <p:txBody>
          <a:bodyPr wrap="square" lIns="0" tIns="0" rIns="0" bIns="0" rtlCol="0" anchor="t"/>
          <a:lstStyle/>
          <a:p>
            <a:pPr indent="0" marL="0">
              <a:lnSpc>
                <a:spcPct val="114000"/>
              </a:lnSpc>
              <a:buNone/>
            </a:pPr>
            <a:r>
              <a:rPr lang="en-US" sz="1050" dirty="0">
                <a:solidFill>
                  <a:srgbClr val="3C4B43"/>
                </a:solidFill>
                <a:latin typeface="Poppins" pitchFamily="34" charset="0"/>
                <a:ea typeface="Poppins" pitchFamily="34" charset="-122"/>
                <a:cs typeface="Poppins" pitchFamily="34" charset="-120"/>
              </a:rPr>
              <a:t>Every clerk still asks its own human — trust never transfers</a:t>
            </a:r>
            <a:endParaRPr lang="en-US" sz="1050" dirty="0"/>
          </a:p>
        </p:txBody>
      </p:sp>
      <p:sp>
        <p:nvSpPr>
          <p:cNvPr id="23" name="Shape 21"/>
          <p:cNvSpPr/>
          <p:nvPr/>
        </p:nvSpPr>
        <p:spPr>
          <a:xfrm>
            <a:off x="6617056" y="4413504"/>
            <a:ext cx="82296" cy="82296"/>
          </a:xfrm>
          <a:prstGeom prst="ellipse">
            <a:avLst/>
          </a:prstGeom>
          <a:solidFill>
            <a:srgbClr val="3F8C43"/>
          </a:solidFill>
          <a:ln/>
        </p:spPr>
      </p:sp>
      <p:sp>
        <p:nvSpPr>
          <p:cNvPr id="24" name="Text 22"/>
          <p:cNvSpPr/>
          <p:nvPr/>
        </p:nvSpPr>
        <p:spPr>
          <a:xfrm>
            <a:off x="6827368" y="4331208"/>
            <a:ext cx="4495648" cy="502920"/>
          </a:xfrm>
          <a:prstGeom prst="rect">
            <a:avLst/>
          </a:prstGeom>
          <a:noFill/>
          <a:ln/>
        </p:spPr>
        <p:txBody>
          <a:bodyPr wrap="square" lIns="0" tIns="0" rIns="0" bIns="0" rtlCol="0" anchor="t"/>
          <a:lstStyle/>
          <a:p>
            <a:pPr indent="0" marL="0">
              <a:lnSpc>
                <a:spcPct val="114000"/>
              </a:lnSpc>
              <a:buNone/>
            </a:pPr>
            <a:r>
              <a:rPr lang="en-US" sz="1050" dirty="0">
                <a:solidFill>
                  <a:srgbClr val="3C4B43"/>
                </a:solidFill>
                <a:latin typeface="Poppins" pitchFamily="34" charset="0"/>
                <a:ea typeface="Poppins" pitchFamily="34" charset="-122"/>
                <a:cs typeface="Poppins" pitchFamily="34" charset="-120"/>
              </a:rPr>
              <a:t>A fooled agent is contained to its one job and its short list</a:t>
            </a:r>
            <a:endParaRPr lang="en-US" sz="1050" dirty="0"/>
          </a:p>
        </p:txBody>
      </p:sp>
      <p:sp>
        <p:nvSpPr>
          <p:cNvPr id="25" name="Shape 23"/>
          <p:cNvSpPr/>
          <p:nvPr/>
        </p:nvSpPr>
        <p:spPr>
          <a:xfrm>
            <a:off x="640080" y="5138928"/>
            <a:ext cx="10911535" cy="658368"/>
          </a:xfrm>
          <a:prstGeom prst="roundRect">
            <a:avLst>
              <a:gd name="adj" fmla="val 13889"/>
            </a:avLst>
          </a:prstGeom>
          <a:solidFill>
            <a:srgbClr val="1C2D24"/>
          </a:solidFill>
          <a:ln w="12700">
            <a:solidFill>
              <a:srgbClr val="1C2D24"/>
            </a:solidFill>
            <a:prstDash val="solid"/>
          </a:ln>
        </p:spPr>
      </p:sp>
      <p:sp>
        <p:nvSpPr>
          <p:cNvPr id="26" name="Text 24"/>
          <p:cNvSpPr/>
          <p:nvPr/>
        </p:nvSpPr>
        <p:spPr>
          <a:xfrm>
            <a:off x="1024128" y="5138928"/>
            <a:ext cx="10143439" cy="658368"/>
          </a:xfrm>
          <a:prstGeom prst="rect">
            <a:avLst/>
          </a:prstGeom>
          <a:noFill/>
          <a:ln/>
        </p:spPr>
        <p:txBody>
          <a:bodyPr wrap="square" lIns="0" tIns="0" rIns="0" bIns="0" rtlCol="0" anchor="ctr"/>
          <a:lstStyle/>
          <a:p>
            <a:pPr indent="0" marL="0">
              <a:lnSpc>
                <a:spcPct val="104000"/>
              </a:lnSpc>
              <a:buNone/>
            </a:pPr>
            <a:r>
              <a:rPr lang="en-US" sz="1200" b="1" dirty="0">
                <a:solidFill>
                  <a:srgbClr val="42FF8A"/>
                </a:solidFill>
                <a:latin typeface="Poppins" pitchFamily="34" charset="0"/>
                <a:ea typeface="Poppins" pitchFamily="34" charset="-122"/>
                <a:cs typeface="Poppins" pitchFamily="34" charset="-120"/>
              </a:rPr>
              <a:t>Plugging two trusted agents together grants neither one anything  </a:t>
            </a:r>
            <a:pPr indent="0" marL="0">
              <a:lnSpc>
                <a:spcPct val="104000"/>
              </a:lnSpc>
              <a:buNone/>
            </a:pPr>
            <a:r>
              <a:rPr lang="en-US" sz="1200" dirty="0">
                <a:solidFill>
                  <a:srgbClr val="FFFFFF"/>
                </a:solidFill>
                <a:latin typeface="Poppins" pitchFamily="34" charset="0"/>
                <a:ea typeface="Poppins" pitchFamily="34" charset="-122"/>
                <a:cs typeface="Poppins" pitchFamily="34" charset="-120"/>
              </a:rPr>
              <a:t>— the law that keeps the monster unbuildable.</a:t>
            </a:r>
            <a:endParaRPr lang="en-US" sz="1200" dirty="0"/>
          </a:p>
        </p:txBody>
      </p:sp>
      <p:sp>
        <p:nvSpPr>
          <p:cNvPr id="27" name="Text 25"/>
          <p:cNvSpPr/>
          <p:nvPr/>
        </p:nvSpPr>
        <p:spPr>
          <a:xfrm>
            <a:off x="640080" y="6473952"/>
            <a:ext cx="6400800" cy="274320"/>
          </a:xfrm>
          <a:prstGeom prst="rect">
            <a:avLst/>
          </a:prstGeom>
          <a:noFill/>
          <a:ln/>
        </p:spPr>
        <p:txBody>
          <a:bodyPr wrap="square" lIns="0" tIns="0" rIns="0" bIns="0" rtlCol="0" anchor="ctr"/>
          <a:lstStyle/>
          <a:p>
            <a:pPr indent="0" marL="0">
              <a:buNone/>
            </a:pPr>
            <a:r>
              <a:rPr lang="en-US" sz="900" dirty="0">
                <a:solidFill>
                  <a:srgbClr val="9AA89F"/>
                </a:solidFill>
                <a:latin typeface="Poppins" pitchFamily="34" charset="0"/>
                <a:ea typeface="Poppins" pitchFamily="34" charset="-122"/>
                <a:cs typeface="Poppins" pitchFamily="34" charset="-120"/>
              </a:rPr>
              <a:t>Micro-Agents  ·  Appmilla</a:t>
            </a:r>
            <a:endParaRPr lang="en-US" sz="900" dirty="0"/>
          </a:p>
        </p:txBody>
      </p:sp>
      <p:sp>
        <p:nvSpPr>
          <p:cNvPr id="28" name="Text 26"/>
          <p:cNvSpPr/>
          <p:nvPr/>
        </p:nvSpPr>
        <p:spPr>
          <a:xfrm>
            <a:off x="10820095" y="6473952"/>
            <a:ext cx="1005840" cy="274320"/>
          </a:xfrm>
          <a:prstGeom prst="rect">
            <a:avLst/>
          </a:prstGeom>
          <a:noFill/>
          <a:ln/>
        </p:spPr>
        <p:txBody>
          <a:bodyPr wrap="square" lIns="0" tIns="0" rIns="0" bIns="0" rtlCol="0" anchor="ctr"/>
          <a:lstStyle/>
          <a:p>
            <a:pPr algn="r" indent="0" marL="0">
              <a:buNone/>
            </a:pPr>
            <a:r>
              <a:rPr lang="en-US" sz="900" dirty="0">
                <a:solidFill>
                  <a:srgbClr val="9AA89F"/>
                </a:solidFill>
                <a:latin typeface="Poppins" pitchFamily="34" charset="0"/>
                <a:ea typeface="Poppins" pitchFamily="34" charset="-122"/>
                <a:cs typeface="Poppins" pitchFamily="34" charset="-120"/>
              </a:rPr>
              <a:t>10 / 14</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5"/>
        </a:solidFill>
      </p:bgPr>
    </p:bg>
    <p:spTree>
      <p:nvGrpSpPr>
        <p:cNvPr id="1" name=""/>
        <p:cNvGrpSpPr/>
        <p:nvPr/>
      </p:nvGrpSpPr>
      <p:grpSpPr>
        <a:xfrm>
          <a:off x="0" y="0"/>
          <a:ext cx="0" cy="0"/>
          <a:chOff x="0" y="0"/>
          <a:chExt cx="0" cy="0"/>
        </a:xfrm>
      </p:grpSpPr>
      <p:sp>
        <p:nvSpPr>
          <p:cNvPr id="2" name="Text 0"/>
          <p:cNvSpPr/>
          <p:nvPr/>
        </p:nvSpPr>
        <p:spPr>
          <a:xfrm>
            <a:off x="640080" y="475488"/>
            <a:ext cx="10911535" cy="274320"/>
          </a:xfrm>
          <a:prstGeom prst="rect">
            <a:avLst/>
          </a:prstGeom>
          <a:noFill/>
          <a:ln/>
        </p:spPr>
        <p:txBody>
          <a:bodyPr wrap="square" lIns="0" tIns="0" rIns="0" bIns="0" rtlCol="0" anchor="ctr"/>
          <a:lstStyle/>
          <a:p>
            <a:pPr indent="0" marL="0">
              <a:buNone/>
            </a:pPr>
            <a:r>
              <a:rPr lang="en-US" sz="1100" b="1" spc="220" kern="0" dirty="0">
                <a:solidFill>
                  <a:srgbClr val="3F8C43"/>
                </a:solidFill>
                <a:latin typeface="Poppins" pitchFamily="34" charset="0"/>
                <a:ea typeface="Poppins" pitchFamily="34" charset="-122"/>
                <a:cs typeface="Poppins" pitchFamily="34" charset="-120"/>
              </a:rPr>
              <a:t>SECURITY POSTURE · ABSENCE AS A FEATURE</a:t>
            </a:r>
            <a:endParaRPr lang="en-US" sz="1100" dirty="0"/>
          </a:p>
        </p:txBody>
      </p:sp>
      <p:sp>
        <p:nvSpPr>
          <p:cNvPr id="3" name="Text 1"/>
          <p:cNvSpPr/>
          <p:nvPr/>
        </p:nvSpPr>
        <p:spPr>
          <a:xfrm>
            <a:off x="640080" y="822960"/>
            <a:ext cx="10911535" cy="1371600"/>
          </a:xfrm>
          <a:prstGeom prst="rect">
            <a:avLst/>
          </a:prstGeom>
          <a:noFill/>
          <a:ln/>
        </p:spPr>
        <p:txBody>
          <a:bodyPr wrap="square" lIns="0" tIns="0" rIns="0" bIns="0" rtlCol="0" anchor="t"/>
          <a:lstStyle/>
          <a:p>
            <a:pPr indent="0" marL="0">
              <a:lnSpc>
                <a:spcPct val="103000"/>
              </a:lnSpc>
              <a:buNone/>
            </a:pPr>
            <a:r>
              <a:rPr lang="en-US" sz="2100" b="1" dirty="0">
                <a:solidFill>
                  <a:srgbClr val="1C2D24"/>
                </a:solidFill>
                <a:latin typeface="Poppins" pitchFamily="34" charset="0"/>
                <a:ea typeface="Poppins" pitchFamily="34" charset="-122"/>
                <a:cs typeface="Poppins" pitchFamily="34" charset="-120"/>
              </a:rPr>
              <a:t>No app store to poison. No line to the outside world until you grant one. No key it wasn't given.</a:t>
            </a:r>
            <a:endParaRPr lang="en-US" sz="2100" dirty="0"/>
          </a:p>
        </p:txBody>
      </p:sp>
      <p:sp>
        <p:nvSpPr>
          <p:cNvPr id="4" name="Text 2"/>
          <p:cNvSpPr/>
          <p:nvPr/>
        </p:nvSpPr>
        <p:spPr>
          <a:xfrm>
            <a:off x="640080" y="1627632"/>
            <a:ext cx="10911535" cy="1463040"/>
          </a:xfrm>
          <a:prstGeom prst="rect">
            <a:avLst/>
          </a:prstGeom>
          <a:noFill/>
          <a:ln/>
        </p:spPr>
        <p:txBody>
          <a:bodyPr wrap="square" lIns="0" tIns="0" rIns="0" bIns="0" rtlCol="0" anchor="t"/>
          <a:lstStyle/>
          <a:p>
            <a:pPr indent="0" marL="0">
              <a:lnSpc>
                <a:spcPct val="130000"/>
              </a:lnSpc>
              <a:buNone/>
            </a:pPr>
            <a:r>
              <a:rPr lang="en-US" sz="1100" dirty="0">
                <a:solidFill>
                  <a:srgbClr val="3C4B43"/>
                </a:solidFill>
                <a:latin typeface="Poppins" pitchFamily="34" charset="0"/>
                <a:ea typeface="Poppins" pitchFamily="34" charset="-122"/>
                <a:cs typeface="Poppins" pitchFamily="34" charset="-120"/>
              </a:rPr>
              <a:t>The strongest security claims here are about what doesn't exist. An agent is a couple of settings files you can read — no add-on marketplace, no plugins, no downloaded code — so the failure that poisoned the do-everything agent's skill store has nothing to attack here. The AI runs on your own machine: your documents aren't sent away to be thought about. And we publish the limits, because honesty is part of the product: nobody in the industry has solved AI agents being tricked by malicious text — anyone claiming their agent can't be tricked is selling something. We contain the damage instead, and say exactly what that containment is worth.</a:t>
            </a:r>
            <a:endParaRPr lang="en-US" sz="1100" dirty="0"/>
          </a:p>
        </p:txBody>
      </p:sp>
      <p:sp>
        <p:nvSpPr>
          <p:cNvPr id="5" name="Shape 3"/>
          <p:cNvSpPr/>
          <p:nvPr/>
        </p:nvSpPr>
        <p:spPr>
          <a:xfrm>
            <a:off x="640080" y="3200400"/>
            <a:ext cx="2522144" cy="1691640"/>
          </a:xfrm>
          <a:prstGeom prst="roundRect">
            <a:avLst>
              <a:gd name="adj" fmla="val 5405"/>
            </a:avLst>
          </a:prstGeom>
          <a:solidFill>
            <a:srgbClr val="EAF4EC"/>
          </a:solidFill>
          <a:ln w="12700">
            <a:solidFill>
              <a:srgbClr val="CDE6D2"/>
            </a:solidFill>
            <a:prstDash val="solid"/>
          </a:ln>
          <a:effectLst>
            <a:outerShdw sx="100000" sy="100000" kx="0" ky="0" algn="bl" rotWithShape="0" blurRad="114300" dist="38100" dir="8100000">
              <a:srgbClr val="1C2D24">
                <a:alpha val="11000"/>
              </a:srgbClr>
            </a:outerShdw>
          </a:effectLst>
        </p:spPr>
      </p:sp>
      <p:sp>
        <p:nvSpPr>
          <p:cNvPr id="6" name="Shape 4"/>
          <p:cNvSpPr/>
          <p:nvPr/>
        </p:nvSpPr>
        <p:spPr>
          <a:xfrm>
            <a:off x="640080" y="3328416"/>
            <a:ext cx="54864" cy="1435608"/>
          </a:xfrm>
          <a:prstGeom prst="rect">
            <a:avLst/>
          </a:prstGeom>
          <a:solidFill>
            <a:srgbClr val="42FF8A"/>
          </a:solidFill>
          <a:ln/>
        </p:spPr>
      </p:sp>
      <p:sp>
        <p:nvSpPr>
          <p:cNvPr id="7" name="Text 5"/>
          <p:cNvSpPr/>
          <p:nvPr/>
        </p:nvSpPr>
        <p:spPr>
          <a:xfrm>
            <a:off x="841248" y="3346704"/>
            <a:ext cx="2156384" cy="502920"/>
          </a:xfrm>
          <a:prstGeom prst="rect">
            <a:avLst/>
          </a:prstGeom>
          <a:noFill/>
          <a:ln/>
        </p:spPr>
        <p:txBody>
          <a:bodyPr wrap="square" lIns="0" tIns="0" rIns="0" bIns="0" rtlCol="0" anchor="ctr"/>
          <a:lstStyle/>
          <a:p>
            <a:pPr indent="0" marL="0">
              <a:buNone/>
            </a:pPr>
            <a:r>
              <a:rPr lang="en-US" sz="3000" b="1" dirty="0">
                <a:solidFill>
                  <a:srgbClr val="1C2D24"/>
                </a:solidFill>
                <a:latin typeface="Poppins" pitchFamily="34" charset="0"/>
                <a:ea typeface="Poppins" pitchFamily="34" charset="-122"/>
                <a:cs typeface="Poppins" pitchFamily="34" charset="-120"/>
              </a:rPr>
              <a:t>0</a:t>
            </a:r>
            <a:endParaRPr lang="en-US" sz="3000" dirty="0"/>
          </a:p>
        </p:txBody>
      </p:sp>
      <p:sp>
        <p:nvSpPr>
          <p:cNvPr id="8" name="Text 6"/>
          <p:cNvSpPr/>
          <p:nvPr/>
        </p:nvSpPr>
        <p:spPr>
          <a:xfrm>
            <a:off x="841248" y="387705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app store, plugins or downloaded code — there is nothing to poison</a:t>
            </a:r>
            <a:endParaRPr lang="en-US" sz="800" dirty="0"/>
          </a:p>
        </p:txBody>
      </p:sp>
      <p:sp>
        <p:nvSpPr>
          <p:cNvPr id="9" name="Shape 7"/>
          <p:cNvSpPr/>
          <p:nvPr/>
        </p:nvSpPr>
        <p:spPr>
          <a:xfrm>
            <a:off x="3436544" y="3200400"/>
            <a:ext cx="2522144" cy="1691640"/>
          </a:xfrm>
          <a:prstGeom prst="roundRect">
            <a:avLst>
              <a:gd name="adj" fmla="val 5405"/>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0" name="Shape 8"/>
          <p:cNvSpPr/>
          <p:nvPr/>
        </p:nvSpPr>
        <p:spPr>
          <a:xfrm>
            <a:off x="3436544" y="3328416"/>
            <a:ext cx="54864" cy="1435608"/>
          </a:xfrm>
          <a:prstGeom prst="rect">
            <a:avLst/>
          </a:prstGeom>
          <a:solidFill>
            <a:srgbClr val="3F8C43"/>
          </a:solidFill>
          <a:ln/>
        </p:spPr>
      </p:sp>
      <p:sp>
        <p:nvSpPr>
          <p:cNvPr id="11" name="Text 9"/>
          <p:cNvSpPr/>
          <p:nvPr/>
        </p:nvSpPr>
        <p:spPr>
          <a:xfrm>
            <a:off x="3637712" y="3346704"/>
            <a:ext cx="2156384" cy="502920"/>
          </a:xfrm>
          <a:prstGeom prst="rect">
            <a:avLst/>
          </a:prstGeom>
          <a:noFill/>
          <a:ln/>
        </p:spPr>
        <p:txBody>
          <a:bodyPr wrap="square" lIns="0" tIns="0" rIns="0" bIns="0" rtlCol="0" anchor="ctr"/>
          <a:lstStyle/>
          <a:p>
            <a:pPr indent="0" marL="0">
              <a:buNone/>
            </a:pPr>
            <a:r>
              <a:rPr lang="en-US" sz="3000" b="1" dirty="0">
                <a:solidFill>
                  <a:srgbClr val="1C2D24"/>
                </a:solidFill>
                <a:latin typeface="Poppins" pitchFamily="34" charset="0"/>
                <a:ea typeface="Poppins" pitchFamily="34" charset="-122"/>
                <a:cs typeface="Poppins" pitchFamily="34" charset="-120"/>
              </a:rPr>
              <a:t>0</a:t>
            </a:r>
            <a:endParaRPr lang="en-US" sz="3000" dirty="0"/>
          </a:p>
        </p:txBody>
      </p:sp>
      <p:sp>
        <p:nvSpPr>
          <p:cNvPr id="12" name="Text 10"/>
          <p:cNvSpPr/>
          <p:nvPr/>
        </p:nvSpPr>
        <p:spPr>
          <a:xfrm>
            <a:off x="3637712" y="387705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ways to reach the network as shipped — outbound access is granted narrowly, one channel at a time, and signed for</a:t>
            </a:r>
            <a:endParaRPr lang="en-US" sz="800" dirty="0"/>
          </a:p>
        </p:txBody>
      </p:sp>
      <p:sp>
        <p:nvSpPr>
          <p:cNvPr id="13" name="Shape 11"/>
          <p:cNvSpPr/>
          <p:nvPr/>
        </p:nvSpPr>
        <p:spPr>
          <a:xfrm>
            <a:off x="6233008" y="3200400"/>
            <a:ext cx="2522144" cy="1691640"/>
          </a:xfrm>
          <a:prstGeom prst="roundRect">
            <a:avLst>
              <a:gd name="adj" fmla="val 5405"/>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4" name="Shape 12"/>
          <p:cNvSpPr/>
          <p:nvPr/>
        </p:nvSpPr>
        <p:spPr>
          <a:xfrm>
            <a:off x="6233008" y="3328416"/>
            <a:ext cx="54864" cy="1435608"/>
          </a:xfrm>
          <a:prstGeom prst="rect">
            <a:avLst/>
          </a:prstGeom>
          <a:solidFill>
            <a:srgbClr val="3F8C43"/>
          </a:solidFill>
          <a:ln/>
        </p:spPr>
      </p:sp>
      <p:sp>
        <p:nvSpPr>
          <p:cNvPr id="15" name="Text 13"/>
          <p:cNvSpPr/>
          <p:nvPr/>
        </p:nvSpPr>
        <p:spPr>
          <a:xfrm>
            <a:off x="6434176" y="3346704"/>
            <a:ext cx="2156384" cy="502920"/>
          </a:xfrm>
          <a:prstGeom prst="rect">
            <a:avLst/>
          </a:prstGeom>
          <a:noFill/>
          <a:ln/>
        </p:spPr>
        <p:txBody>
          <a:bodyPr wrap="square" lIns="0" tIns="0" rIns="0" bIns="0" rtlCol="0" anchor="ctr"/>
          <a:lstStyle/>
          <a:p>
            <a:pPr indent="0" marL="0">
              <a:buNone/>
            </a:pPr>
            <a:r>
              <a:rPr lang="en-US" sz="1600" b="1" dirty="0">
                <a:solidFill>
                  <a:srgbClr val="1C2D24"/>
                </a:solidFill>
                <a:latin typeface="Poppins" pitchFamily="34" charset="0"/>
                <a:ea typeface="Poppins" pitchFamily="34" charset="-122"/>
                <a:cs typeface="Poppins" pitchFamily="34" charset="-120"/>
              </a:rPr>
              <a:t>1 command</a:t>
            </a:r>
            <a:endParaRPr lang="en-US" sz="1600" dirty="0"/>
          </a:p>
        </p:txBody>
      </p:sp>
      <p:sp>
        <p:nvSpPr>
          <p:cNvPr id="16" name="Text 14"/>
          <p:cNvSpPr/>
          <p:nvPr/>
        </p:nvSpPr>
        <p:spPr>
          <a:xfrm>
            <a:off x="6434176" y="387705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the shipped demo installed and running on your own machine</a:t>
            </a:r>
            <a:endParaRPr lang="en-US" sz="800" dirty="0"/>
          </a:p>
        </p:txBody>
      </p:sp>
      <p:sp>
        <p:nvSpPr>
          <p:cNvPr id="17" name="Shape 15"/>
          <p:cNvSpPr/>
          <p:nvPr/>
        </p:nvSpPr>
        <p:spPr>
          <a:xfrm>
            <a:off x="9029471" y="3200400"/>
            <a:ext cx="2522144" cy="1691640"/>
          </a:xfrm>
          <a:prstGeom prst="roundRect">
            <a:avLst>
              <a:gd name="adj" fmla="val 5405"/>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8" name="Shape 16"/>
          <p:cNvSpPr/>
          <p:nvPr/>
        </p:nvSpPr>
        <p:spPr>
          <a:xfrm>
            <a:off x="9029471" y="3328416"/>
            <a:ext cx="54864" cy="1435608"/>
          </a:xfrm>
          <a:prstGeom prst="rect">
            <a:avLst/>
          </a:prstGeom>
          <a:solidFill>
            <a:srgbClr val="3F8C43"/>
          </a:solidFill>
          <a:ln/>
        </p:spPr>
      </p:sp>
      <p:sp>
        <p:nvSpPr>
          <p:cNvPr id="19" name="Text 17"/>
          <p:cNvSpPr/>
          <p:nvPr/>
        </p:nvSpPr>
        <p:spPr>
          <a:xfrm>
            <a:off x="9230639" y="3346704"/>
            <a:ext cx="2156384" cy="502920"/>
          </a:xfrm>
          <a:prstGeom prst="rect">
            <a:avLst/>
          </a:prstGeom>
          <a:noFill/>
          <a:ln/>
        </p:spPr>
        <p:txBody>
          <a:bodyPr wrap="square" lIns="0" tIns="0" rIns="0" bIns="0" rtlCol="0" anchor="ctr"/>
          <a:lstStyle/>
          <a:p>
            <a:pPr indent="0" marL="0">
              <a:buNone/>
            </a:pPr>
            <a:r>
              <a:rPr lang="en-US" sz="3000" b="1" dirty="0">
                <a:solidFill>
                  <a:srgbClr val="1C2D24"/>
                </a:solidFill>
                <a:latin typeface="Poppins" pitchFamily="34" charset="0"/>
                <a:ea typeface="Poppins" pitchFamily="34" charset="-122"/>
                <a:cs typeface="Poppins" pitchFamily="34" charset="-120"/>
              </a:rPr>
              <a:t>13</a:t>
            </a:r>
            <a:endParaRPr lang="en-US" sz="3000" dirty="0"/>
          </a:p>
        </p:txBody>
      </p:sp>
      <p:sp>
        <p:nvSpPr>
          <p:cNvPr id="20" name="Text 18"/>
          <p:cNvSpPr/>
          <p:nvPr/>
        </p:nvSpPr>
        <p:spPr>
          <a:xfrm>
            <a:off x="9230639" y="3877056"/>
            <a:ext cx="2138096" cy="905256"/>
          </a:xfrm>
          <a:prstGeom prst="rect">
            <a:avLst/>
          </a:prstGeom>
          <a:noFill/>
          <a:ln/>
        </p:spPr>
        <p:txBody>
          <a:bodyPr wrap="square" lIns="0" tIns="0" rIns="0" bIns="0" rtlCol="0" anchor="t"/>
          <a:lstStyle/>
          <a:p>
            <a:pPr indent="0" marL="0">
              <a:lnSpc>
                <a:spcPct val="112000"/>
              </a:lnSpc>
              <a:buNone/>
            </a:pPr>
            <a:r>
              <a:rPr lang="en-US" sz="800" dirty="0">
                <a:solidFill>
                  <a:srgbClr val="3C4B43"/>
                </a:solidFill>
                <a:latin typeface="Poppins" pitchFamily="34" charset="0"/>
                <a:ea typeface="Poppins" pitchFamily="34" charset="-122"/>
                <a:cs typeface="Poppins" pitchFamily="34" charset="-120"/>
              </a:rPr>
              <a:t>named threats in our published threat model, each answered honestly: prevented, bounded, detected — or yours to manage</a:t>
            </a:r>
            <a:endParaRPr lang="en-US" sz="800" dirty="0"/>
          </a:p>
        </p:txBody>
      </p:sp>
      <p:sp>
        <p:nvSpPr>
          <p:cNvPr id="21" name="Shape 19"/>
          <p:cNvSpPr/>
          <p:nvPr/>
        </p:nvSpPr>
        <p:spPr>
          <a:xfrm>
            <a:off x="640080" y="5138928"/>
            <a:ext cx="10911535" cy="658368"/>
          </a:xfrm>
          <a:prstGeom prst="roundRect">
            <a:avLst>
              <a:gd name="adj" fmla="val 13889"/>
            </a:avLst>
          </a:prstGeom>
          <a:solidFill>
            <a:srgbClr val="1C2D24"/>
          </a:solidFill>
          <a:ln w="12700">
            <a:solidFill>
              <a:srgbClr val="1C2D24"/>
            </a:solidFill>
            <a:prstDash val="solid"/>
          </a:ln>
        </p:spPr>
      </p:sp>
      <p:sp>
        <p:nvSpPr>
          <p:cNvPr id="22" name="Text 20"/>
          <p:cNvSpPr/>
          <p:nvPr/>
        </p:nvSpPr>
        <p:spPr>
          <a:xfrm>
            <a:off x="1024128" y="5138928"/>
            <a:ext cx="10143439" cy="658368"/>
          </a:xfrm>
          <a:prstGeom prst="rect">
            <a:avLst/>
          </a:prstGeom>
          <a:noFill/>
          <a:ln/>
        </p:spPr>
        <p:txBody>
          <a:bodyPr wrap="square" lIns="0" tIns="0" rIns="0" bIns="0" rtlCol="0" anchor="ctr"/>
          <a:lstStyle/>
          <a:p>
            <a:pPr indent="0" marL="0">
              <a:lnSpc>
                <a:spcPct val="104000"/>
              </a:lnSpc>
              <a:buNone/>
            </a:pPr>
            <a:r>
              <a:rPr lang="en-US" sz="1200" b="1" dirty="0">
                <a:solidFill>
                  <a:srgbClr val="42FF8A"/>
                </a:solidFill>
                <a:latin typeface="Poppins" pitchFamily="34" charset="0"/>
                <a:ea typeface="Poppins" pitchFamily="34" charset="-122"/>
                <a:cs typeface="Poppins" pitchFamily="34" charset="-120"/>
              </a:rPr>
              <a:t>An agent you're asked to trust should hand you its threat model,  </a:t>
            </a:r>
            <a:pPr indent="0" marL="0">
              <a:lnSpc>
                <a:spcPct val="104000"/>
              </a:lnSpc>
              <a:buNone/>
            </a:pPr>
            <a:r>
              <a:rPr lang="en-US" sz="1200" dirty="0">
                <a:solidFill>
                  <a:srgbClr val="FFFFFF"/>
                </a:solidFill>
                <a:latin typeface="Poppins" pitchFamily="34" charset="0"/>
                <a:ea typeface="Poppins" pitchFamily="34" charset="-122"/>
                <a:cs typeface="Poppins" pitchFamily="34" charset="-120"/>
              </a:rPr>
              <a:t>not a slogan.</a:t>
            </a:r>
            <a:endParaRPr lang="en-US" sz="1200" dirty="0"/>
          </a:p>
        </p:txBody>
      </p:sp>
      <p:sp>
        <p:nvSpPr>
          <p:cNvPr id="23" name="Text 21"/>
          <p:cNvSpPr/>
          <p:nvPr/>
        </p:nvSpPr>
        <p:spPr>
          <a:xfrm>
            <a:off x="640080" y="6473952"/>
            <a:ext cx="6400800" cy="274320"/>
          </a:xfrm>
          <a:prstGeom prst="rect">
            <a:avLst/>
          </a:prstGeom>
          <a:noFill/>
          <a:ln/>
        </p:spPr>
        <p:txBody>
          <a:bodyPr wrap="square" lIns="0" tIns="0" rIns="0" bIns="0" rtlCol="0" anchor="ctr"/>
          <a:lstStyle/>
          <a:p>
            <a:pPr indent="0" marL="0">
              <a:buNone/>
            </a:pPr>
            <a:r>
              <a:rPr lang="en-US" sz="900" dirty="0">
                <a:solidFill>
                  <a:srgbClr val="9AA89F"/>
                </a:solidFill>
                <a:latin typeface="Poppins" pitchFamily="34" charset="0"/>
                <a:ea typeface="Poppins" pitchFamily="34" charset="-122"/>
                <a:cs typeface="Poppins" pitchFamily="34" charset="-120"/>
              </a:rPr>
              <a:t>Micro-Agents  ·  Appmilla</a:t>
            </a:r>
            <a:endParaRPr lang="en-US" sz="900" dirty="0"/>
          </a:p>
        </p:txBody>
      </p:sp>
      <p:sp>
        <p:nvSpPr>
          <p:cNvPr id="24" name="Text 22"/>
          <p:cNvSpPr/>
          <p:nvPr/>
        </p:nvSpPr>
        <p:spPr>
          <a:xfrm>
            <a:off x="10820095" y="6473952"/>
            <a:ext cx="1005840" cy="274320"/>
          </a:xfrm>
          <a:prstGeom prst="rect">
            <a:avLst/>
          </a:prstGeom>
          <a:noFill/>
          <a:ln/>
        </p:spPr>
        <p:txBody>
          <a:bodyPr wrap="square" lIns="0" tIns="0" rIns="0" bIns="0" rtlCol="0" anchor="ctr"/>
          <a:lstStyle/>
          <a:p>
            <a:pPr algn="r" indent="0" marL="0">
              <a:buNone/>
            </a:pPr>
            <a:r>
              <a:rPr lang="en-US" sz="900" dirty="0">
                <a:solidFill>
                  <a:srgbClr val="9AA89F"/>
                </a:solidFill>
                <a:latin typeface="Poppins" pitchFamily="34" charset="0"/>
                <a:ea typeface="Poppins" pitchFamily="34" charset="-122"/>
                <a:cs typeface="Poppins" pitchFamily="34" charset="-120"/>
              </a:rPr>
              <a:t>11 / 14</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Text 0"/>
          <p:cNvSpPr/>
          <p:nvPr/>
        </p:nvSpPr>
        <p:spPr>
          <a:xfrm>
            <a:off x="640080" y="475488"/>
            <a:ext cx="10911535" cy="274320"/>
          </a:xfrm>
          <a:prstGeom prst="rect">
            <a:avLst/>
          </a:prstGeom>
          <a:noFill/>
          <a:ln/>
        </p:spPr>
        <p:txBody>
          <a:bodyPr wrap="square" lIns="0" tIns="0" rIns="0" bIns="0" rtlCol="0" anchor="ctr"/>
          <a:lstStyle/>
          <a:p>
            <a:pPr indent="0" marL="0">
              <a:buNone/>
            </a:pPr>
            <a:r>
              <a:rPr lang="en-US" sz="1100" b="1" spc="220" kern="0" dirty="0">
                <a:solidFill>
                  <a:srgbClr val="3F8C43"/>
                </a:solidFill>
                <a:latin typeface="Poppins" pitchFamily="34" charset="0"/>
                <a:ea typeface="Poppins" pitchFamily="34" charset="-122"/>
                <a:cs typeface="Poppins" pitchFamily="34" charset="-120"/>
              </a:rPr>
              <a:t>STATUS · SHIPPED, PUBLIC, RECEIPTS PUBLISHED</a:t>
            </a:r>
            <a:endParaRPr lang="en-US" sz="1100" dirty="0"/>
          </a:p>
        </p:txBody>
      </p:sp>
      <p:sp>
        <p:nvSpPr>
          <p:cNvPr id="3" name="Text 1"/>
          <p:cNvSpPr/>
          <p:nvPr/>
        </p:nvSpPr>
        <p:spPr>
          <a:xfrm>
            <a:off x="640080" y="822960"/>
            <a:ext cx="10911535" cy="1371600"/>
          </a:xfrm>
          <a:prstGeom prst="rect">
            <a:avLst/>
          </a:prstGeom>
          <a:noFill/>
          <a:ln/>
        </p:spPr>
        <p:txBody>
          <a:bodyPr wrap="square" lIns="0" tIns="0" rIns="0" bIns="0" rtlCol="0" anchor="t"/>
          <a:lstStyle/>
          <a:p>
            <a:pPr indent="0" marL="0">
              <a:lnSpc>
                <a:spcPct val="103000"/>
              </a:lnSpc>
              <a:buNone/>
            </a:pPr>
            <a:r>
              <a:rPr lang="en-US" sz="2500" b="1" dirty="0">
                <a:solidFill>
                  <a:srgbClr val="1C2D24"/>
                </a:solidFill>
                <a:latin typeface="Poppins" pitchFamily="34" charset="0"/>
                <a:ea typeface="Poppins" pitchFamily="34" charset="-122"/>
                <a:cs typeface="Poppins" pitchFamily="34" charset="-120"/>
              </a:rPr>
              <a:t>This isn't a manifesto. It runs, it's public, and the receipts are published.</a:t>
            </a:r>
            <a:endParaRPr lang="en-US" sz="2500" dirty="0"/>
          </a:p>
        </p:txBody>
      </p:sp>
      <p:sp>
        <p:nvSpPr>
          <p:cNvPr id="4" name="Text 2"/>
          <p:cNvSpPr/>
          <p:nvPr/>
        </p:nvSpPr>
        <p:spPr>
          <a:xfrm>
            <a:off x="640080" y="1810512"/>
            <a:ext cx="10911535" cy="1097280"/>
          </a:xfrm>
          <a:prstGeom prst="rect">
            <a:avLst/>
          </a:prstGeom>
          <a:noFill/>
          <a:ln/>
        </p:spPr>
        <p:txBody>
          <a:bodyPr wrap="square" lIns="0" tIns="0" rIns="0" bIns="0" rtlCol="0" anchor="t"/>
          <a:lstStyle/>
          <a:p>
            <a:pPr indent="0" marL="0">
              <a:lnSpc>
                <a:spcPct val="130000"/>
              </a:lnSpc>
              <a:buNone/>
            </a:pPr>
            <a:r>
              <a:rPr lang="en-US" sz="1100" dirty="0">
                <a:solidFill>
                  <a:srgbClr val="3C4B43"/>
                </a:solidFill>
                <a:latin typeface="Poppins" pitchFamily="34" charset="0"/>
                <a:ea typeface="Poppins" pitchFamily="34" charset="-122"/>
                <a:cs typeface="Poppins" pitchFamily="34" charset="-120"/>
              </a:rPr>
              <a:t>The core of the system is open source on GitHub today: the trust engine (deckhand), the scanned-document reader (paper-eyes) and the exam-drafting workbench. The shipped demo runs end to end in under 30 minutes; hiring your own first agent takes an afternoon — because deciding what “good work” looks like is the owner's job, and the system refuses to do it for you. The pieces still in the workshop are labelled honestly.</a:t>
            </a:r>
            <a:endParaRPr lang="en-US" sz="1100" dirty="0"/>
          </a:p>
        </p:txBody>
      </p:sp>
      <p:sp>
        <p:nvSpPr>
          <p:cNvPr id="5" name="Shape 3"/>
          <p:cNvSpPr/>
          <p:nvPr/>
        </p:nvSpPr>
        <p:spPr>
          <a:xfrm>
            <a:off x="640080" y="2788920"/>
            <a:ext cx="292608" cy="292608"/>
          </a:xfrm>
          <a:prstGeom prst="ellipse">
            <a:avLst/>
          </a:prstGeom>
          <a:solidFill>
            <a:srgbClr val="3F8C43"/>
          </a:solidFill>
          <a:ln/>
        </p:spPr>
      </p:sp>
      <p:sp>
        <p:nvSpPr>
          <p:cNvPr id="6" name="Text 4"/>
          <p:cNvSpPr/>
          <p:nvPr/>
        </p:nvSpPr>
        <p:spPr>
          <a:xfrm>
            <a:off x="640080" y="2788920"/>
            <a:ext cx="292608" cy="292608"/>
          </a:xfrm>
          <a:prstGeom prst="rect">
            <a:avLst/>
          </a:prstGeom>
          <a:noFill/>
          <a:ln/>
        </p:spPr>
        <p:txBody>
          <a:bodyPr wrap="square" lIns="0" tIns="0" rIns="0" bIns="0" rtlCol="0" anchor="ctr"/>
          <a:lstStyle/>
          <a:p>
            <a:pPr algn="ctr" indent="0" marL="0">
              <a:buNone/>
            </a:pPr>
            <a:r>
              <a:rPr lang="en-US" sz="640" b="1" dirty="0">
                <a:solidFill>
                  <a:srgbClr val="FFFFFF"/>
                </a:solidFill>
                <a:latin typeface="Poppins" pitchFamily="34" charset="0"/>
                <a:ea typeface="Poppins" pitchFamily="34" charset="-122"/>
                <a:cs typeface="Poppins" pitchFamily="34" charset="-120"/>
              </a:rPr>
              <a:t>✓</a:t>
            </a:r>
            <a:endParaRPr lang="en-US" sz="640" dirty="0"/>
          </a:p>
        </p:txBody>
      </p:sp>
      <p:sp>
        <p:nvSpPr>
          <p:cNvPr id="7" name="Text 5"/>
          <p:cNvSpPr/>
          <p:nvPr/>
        </p:nvSpPr>
        <p:spPr>
          <a:xfrm>
            <a:off x="1097280" y="2752344"/>
            <a:ext cx="10362895" cy="457200"/>
          </a:xfrm>
          <a:prstGeom prst="rect">
            <a:avLst/>
          </a:prstGeom>
          <a:noFill/>
          <a:ln/>
        </p:spPr>
        <p:txBody>
          <a:bodyPr wrap="square" lIns="0" tIns="0" rIns="0" bIns="0" rtlCol="0" anchor="ctr"/>
          <a:lstStyle/>
          <a:p>
            <a:pPr indent="0" marL="0">
              <a:lnSpc>
                <a:spcPct val="116000"/>
              </a:lnSpc>
              <a:buNone/>
            </a:pPr>
            <a:r>
              <a:rPr lang="en-US" sz="1100" dirty="0">
                <a:solidFill>
                  <a:srgbClr val="3C4B43"/>
                </a:solidFill>
                <a:latin typeface="Poppins" pitchFamily="34" charset="0"/>
                <a:ea typeface="Poppins" pitchFamily="34" charset="-122"/>
                <a:cs typeface="Poppins" pitchFamily="34" charset="-120"/>
              </a:rPr>
              <a:t>Trust engine, document reader, exam workbench — public, open source, on GitHub today</a:t>
            </a:r>
            <a:endParaRPr lang="en-US" sz="1100" dirty="0"/>
          </a:p>
        </p:txBody>
      </p:sp>
      <p:sp>
        <p:nvSpPr>
          <p:cNvPr id="8" name="Shape 6"/>
          <p:cNvSpPr/>
          <p:nvPr/>
        </p:nvSpPr>
        <p:spPr>
          <a:xfrm>
            <a:off x="640080" y="3246120"/>
            <a:ext cx="292608" cy="292608"/>
          </a:xfrm>
          <a:prstGeom prst="ellipse">
            <a:avLst/>
          </a:prstGeom>
          <a:solidFill>
            <a:srgbClr val="3F8C43"/>
          </a:solidFill>
          <a:ln/>
        </p:spPr>
      </p:sp>
      <p:sp>
        <p:nvSpPr>
          <p:cNvPr id="9" name="Text 7"/>
          <p:cNvSpPr/>
          <p:nvPr/>
        </p:nvSpPr>
        <p:spPr>
          <a:xfrm>
            <a:off x="640080" y="3246120"/>
            <a:ext cx="292608" cy="292608"/>
          </a:xfrm>
          <a:prstGeom prst="rect">
            <a:avLst/>
          </a:prstGeom>
          <a:noFill/>
          <a:ln/>
        </p:spPr>
        <p:txBody>
          <a:bodyPr wrap="square" lIns="0" tIns="0" rIns="0" bIns="0" rtlCol="0" anchor="ctr"/>
          <a:lstStyle/>
          <a:p>
            <a:pPr algn="ctr" indent="0" marL="0">
              <a:buNone/>
            </a:pPr>
            <a:r>
              <a:rPr lang="en-US" sz="640" b="1" dirty="0">
                <a:solidFill>
                  <a:srgbClr val="FFFFFF"/>
                </a:solidFill>
                <a:latin typeface="Poppins" pitchFamily="34" charset="0"/>
                <a:ea typeface="Poppins" pitchFamily="34" charset="-122"/>
                <a:cs typeface="Poppins" pitchFamily="34" charset="-120"/>
              </a:rPr>
              <a:t>✓</a:t>
            </a:r>
            <a:endParaRPr lang="en-US" sz="640" dirty="0"/>
          </a:p>
        </p:txBody>
      </p:sp>
      <p:sp>
        <p:nvSpPr>
          <p:cNvPr id="10" name="Text 8"/>
          <p:cNvSpPr/>
          <p:nvPr/>
        </p:nvSpPr>
        <p:spPr>
          <a:xfrm>
            <a:off x="1097280" y="3209544"/>
            <a:ext cx="10362895" cy="457200"/>
          </a:xfrm>
          <a:prstGeom prst="rect">
            <a:avLst/>
          </a:prstGeom>
          <a:noFill/>
          <a:ln/>
        </p:spPr>
        <p:txBody>
          <a:bodyPr wrap="square" lIns="0" tIns="0" rIns="0" bIns="0" rtlCol="0" anchor="ctr"/>
          <a:lstStyle/>
          <a:p>
            <a:pPr indent="0" marL="0">
              <a:lnSpc>
                <a:spcPct val="116000"/>
              </a:lnSpc>
              <a:buNone/>
            </a:pPr>
            <a:r>
              <a:rPr lang="en-US" sz="1100" dirty="0">
                <a:solidFill>
                  <a:srgbClr val="3C4B43"/>
                </a:solidFill>
                <a:latin typeface="Poppins" pitchFamily="34" charset="0"/>
                <a:ea typeface="Poppins" pitchFamily="34" charset="-122"/>
                <a:cs typeface="Poppins" pitchFamily="34" charset="-120"/>
              </a:rPr>
              <a:t>Live end-to-end runs passed from a fresh install on 12 July 2026 — receipts published in the repositories</a:t>
            </a:r>
            <a:endParaRPr lang="en-US" sz="1100" dirty="0"/>
          </a:p>
        </p:txBody>
      </p:sp>
      <p:sp>
        <p:nvSpPr>
          <p:cNvPr id="11" name="Shape 9"/>
          <p:cNvSpPr/>
          <p:nvPr/>
        </p:nvSpPr>
        <p:spPr>
          <a:xfrm>
            <a:off x="640080" y="3703320"/>
            <a:ext cx="292608" cy="292608"/>
          </a:xfrm>
          <a:prstGeom prst="ellipse">
            <a:avLst/>
          </a:prstGeom>
          <a:solidFill>
            <a:srgbClr val="3F8C43"/>
          </a:solidFill>
          <a:ln/>
        </p:spPr>
      </p:sp>
      <p:sp>
        <p:nvSpPr>
          <p:cNvPr id="12" name="Text 10"/>
          <p:cNvSpPr/>
          <p:nvPr/>
        </p:nvSpPr>
        <p:spPr>
          <a:xfrm>
            <a:off x="640080" y="3703320"/>
            <a:ext cx="292608" cy="292608"/>
          </a:xfrm>
          <a:prstGeom prst="rect">
            <a:avLst/>
          </a:prstGeom>
          <a:noFill/>
          <a:ln/>
        </p:spPr>
        <p:txBody>
          <a:bodyPr wrap="square" lIns="0" tIns="0" rIns="0" bIns="0" rtlCol="0" anchor="ctr"/>
          <a:lstStyle/>
          <a:p>
            <a:pPr algn="ctr" indent="0" marL="0">
              <a:buNone/>
            </a:pPr>
            <a:r>
              <a:rPr lang="en-US" sz="640" b="1" dirty="0">
                <a:solidFill>
                  <a:srgbClr val="FFFFFF"/>
                </a:solidFill>
                <a:latin typeface="Poppins" pitchFamily="34" charset="0"/>
                <a:ea typeface="Poppins" pitchFamily="34" charset="-122"/>
                <a:cs typeface="Poppins" pitchFamily="34" charset="-120"/>
              </a:rPr>
              <a:t>✓</a:t>
            </a:r>
            <a:endParaRPr lang="en-US" sz="640" dirty="0"/>
          </a:p>
        </p:txBody>
      </p:sp>
      <p:sp>
        <p:nvSpPr>
          <p:cNvPr id="13" name="Text 11"/>
          <p:cNvSpPr/>
          <p:nvPr/>
        </p:nvSpPr>
        <p:spPr>
          <a:xfrm>
            <a:off x="1097280" y="3666744"/>
            <a:ext cx="10362895" cy="457200"/>
          </a:xfrm>
          <a:prstGeom prst="rect">
            <a:avLst/>
          </a:prstGeom>
          <a:noFill/>
          <a:ln/>
        </p:spPr>
        <p:txBody>
          <a:bodyPr wrap="square" lIns="0" tIns="0" rIns="0" bIns="0" rtlCol="0" anchor="ctr"/>
          <a:lstStyle/>
          <a:p>
            <a:pPr indent="0" marL="0">
              <a:lnSpc>
                <a:spcPct val="116000"/>
              </a:lnSpc>
              <a:buNone/>
            </a:pPr>
            <a:r>
              <a:rPr lang="en-US" sz="1100" dirty="0">
                <a:solidFill>
                  <a:srgbClr val="3C4B43"/>
                </a:solidFill>
                <a:latin typeface="Poppins" pitchFamily="34" charset="0"/>
                <a:ea typeface="Poppins" pitchFamily="34" charset="-122"/>
                <a:cs typeface="Poppins" pitchFamily="34" charset="-120"/>
              </a:rPr>
              <a:t>Under 30 minutes to run the shipped demo; an afternoon to hire your own first agent</a:t>
            </a:r>
            <a:endParaRPr lang="en-US" sz="1100" dirty="0"/>
          </a:p>
        </p:txBody>
      </p:sp>
      <p:sp>
        <p:nvSpPr>
          <p:cNvPr id="14" name="Shape 12"/>
          <p:cNvSpPr/>
          <p:nvPr/>
        </p:nvSpPr>
        <p:spPr>
          <a:xfrm>
            <a:off x="640080" y="4160520"/>
            <a:ext cx="292608" cy="292608"/>
          </a:xfrm>
          <a:prstGeom prst="ellipse">
            <a:avLst/>
          </a:prstGeom>
          <a:solidFill>
            <a:srgbClr val="3F8C43"/>
          </a:solidFill>
          <a:ln/>
        </p:spPr>
      </p:sp>
      <p:sp>
        <p:nvSpPr>
          <p:cNvPr id="15" name="Text 13"/>
          <p:cNvSpPr/>
          <p:nvPr/>
        </p:nvSpPr>
        <p:spPr>
          <a:xfrm>
            <a:off x="640080" y="4160520"/>
            <a:ext cx="292608" cy="292608"/>
          </a:xfrm>
          <a:prstGeom prst="rect">
            <a:avLst/>
          </a:prstGeom>
          <a:noFill/>
          <a:ln/>
        </p:spPr>
        <p:txBody>
          <a:bodyPr wrap="square" lIns="0" tIns="0" rIns="0" bIns="0" rtlCol="0" anchor="ctr"/>
          <a:lstStyle/>
          <a:p>
            <a:pPr algn="ctr" indent="0" marL="0">
              <a:buNone/>
            </a:pPr>
            <a:r>
              <a:rPr lang="en-US" sz="640" b="1" dirty="0">
                <a:solidFill>
                  <a:srgbClr val="FFFFFF"/>
                </a:solidFill>
                <a:latin typeface="Poppins" pitchFamily="34" charset="0"/>
                <a:ea typeface="Poppins" pitchFamily="34" charset="-122"/>
                <a:cs typeface="Poppins" pitchFamily="34" charset="-120"/>
              </a:rPr>
              <a:t>✓</a:t>
            </a:r>
            <a:endParaRPr lang="en-US" sz="640" dirty="0"/>
          </a:p>
        </p:txBody>
      </p:sp>
      <p:sp>
        <p:nvSpPr>
          <p:cNvPr id="16" name="Text 14"/>
          <p:cNvSpPr/>
          <p:nvPr/>
        </p:nvSpPr>
        <p:spPr>
          <a:xfrm>
            <a:off x="1097280" y="4123944"/>
            <a:ext cx="10362895" cy="457200"/>
          </a:xfrm>
          <a:prstGeom prst="rect">
            <a:avLst/>
          </a:prstGeom>
          <a:noFill/>
          <a:ln/>
        </p:spPr>
        <p:txBody>
          <a:bodyPr wrap="square" lIns="0" tIns="0" rIns="0" bIns="0" rtlCol="0" anchor="ctr"/>
          <a:lstStyle/>
          <a:p>
            <a:pPr indent="0" marL="0">
              <a:lnSpc>
                <a:spcPct val="116000"/>
              </a:lnSpc>
              <a:buNone/>
            </a:pPr>
            <a:r>
              <a:rPr lang="en-US" sz="1100" dirty="0">
                <a:solidFill>
                  <a:srgbClr val="3C4B43"/>
                </a:solidFill>
                <a:latin typeface="Poppins" pitchFamily="34" charset="0"/>
                <a:ea typeface="Poppins" pitchFamily="34" charset="-122"/>
                <a:cs typeface="Poppins" pitchFamily="34" charset="-120"/>
              </a:rPr>
              <a:t>1,000+ automated tests in the suites (12 July 2026 count) — and the build fails if the docs ever overclaim</a:t>
            </a:r>
            <a:endParaRPr lang="en-US" sz="1100" dirty="0"/>
          </a:p>
        </p:txBody>
      </p:sp>
      <p:sp>
        <p:nvSpPr>
          <p:cNvPr id="17" name="Shape 15"/>
          <p:cNvSpPr/>
          <p:nvPr/>
        </p:nvSpPr>
        <p:spPr>
          <a:xfrm>
            <a:off x="640080" y="4617720"/>
            <a:ext cx="292608" cy="292608"/>
          </a:xfrm>
          <a:prstGeom prst="ellipse">
            <a:avLst/>
          </a:prstGeom>
          <a:solidFill>
            <a:srgbClr val="F5F5F5"/>
          </a:solidFill>
          <a:ln w="17780">
            <a:solidFill>
              <a:srgbClr val="A6B3AB"/>
            </a:solidFill>
            <a:prstDash val="solid"/>
          </a:ln>
        </p:spPr>
      </p:sp>
      <p:sp>
        <p:nvSpPr>
          <p:cNvPr id="18" name="Text 16"/>
          <p:cNvSpPr/>
          <p:nvPr/>
        </p:nvSpPr>
        <p:spPr>
          <a:xfrm>
            <a:off x="1097280" y="4581144"/>
            <a:ext cx="10362895" cy="457200"/>
          </a:xfrm>
          <a:prstGeom prst="rect">
            <a:avLst/>
          </a:prstGeom>
          <a:noFill/>
          <a:ln/>
        </p:spPr>
        <p:txBody>
          <a:bodyPr wrap="square" lIns="0" tIns="0" rIns="0" bIns="0" rtlCol="0" anchor="ctr"/>
          <a:lstStyle/>
          <a:p>
            <a:pPr indent="0" marL="0">
              <a:lnSpc>
                <a:spcPct val="116000"/>
              </a:lnSpc>
              <a:buNone/>
            </a:pPr>
            <a:r>
              <a:rPr lang="en-US" sz="1100" dirty="0">
                <a:solidFill>
                  <a:srgbClr val="5E6E64"/>
                </a:solidFill>
                <a:latin typeface="Poppins" pitchFamily="34" charset="0"/>
                <a:ea typeface="Poppins" pitchFamily="34" charset="-122"/>
                <a:cs typeface="Poppins" pitchFamily="34" charset="-120"/>
              </a:rPr>
              <a:t>The dashboard and the office manager: built and tested, private for now; the office manager works supervised — its own exam is still ahead</a:t>
            </a:r>
            <a:endParaRPr lang="en-US" sz="1100" dirty="0"/>
          </a:p>
        </p:txBody>
      </p:sp>
      <p:sp>
        <p:nvSpPr>
          <p:cNvPr id="19" name="Shape 17"/>
          <p:cNvSpPr/>
          <p:nvPr/>
        </p:nvSpPr>
        <p:spPr>
          <a:xfrm>
            <a:off x="640080" y="5138928"/>
            <a:ext cx="10911535" cy="658368"/>
          </a:xfrm>
          <a:prstGeom prst="roundRect">
            <a:avLst>
              <a:gd name="adj" fmla="val 13889"/>
            </a:avLst>
          </a:prstGeom>
          <a:solidFill>
            <a:srgbClr val="1C2D24"/>
          </a:solidFill>
          <a:ln w="12700">
            <a:solidFill>
              <a:srgbClr val="1C2D24"/>
            </a:solidFill>
            <a:prstDash val="solid"/>
          </a:ln>
        </p:spPr>
      </p:sp>
      <p:sp>
        <p:nvSpPr>
          <p:cNvPr id="20" name="Text 18"/>
          <p:cNvSpPr/>
          <p:nvPr/>
        </p:nvSpPr>
        <p:spPr>
          <a:xfrm>
            <a:off x="1024128" y="5138928"/>
            <a:ext cx="10143439" cy="658368"/>
          </a:xfrm>
          <a:prstGeom prst="rect">
            <a:avLst/>
          </a:prstGeom>
          <a:noFill/>
          <a:ln/>
        </p:spPr>
        <p:txBody>
          <a:bodyPr wrap="square" lIns="0" tIns="0" rIns="0" bIns="0" rtlCol="0" anchor="ctr"/>
          <a:lstStyle/>
          <a:p>
            <a:pPr indent="0" marL="0">
              <a:lnSpc>
                <a:spcPct val="104000"/>
              </a:lnSpc>
              <a:buNone/>
            </a:pPr>
            <a:r>
              <a:rPr lang="en-US" sz="1200" b="1" dirty="0">
                <a:solidFill>
                  <a:srgbClr val="42FF8A"/>
                </a:solidFill>
                <a:latin typeface="Poppins" pitchFamily="34" charset="0"/>
                <a:ea typeface="Poppins" pitchFamily="34" charset="-122"/>
                <a:cs typeface="Poppins" pitchFamily="34" charset="-120"/>
              </a:rPr>
              <a:t>Every claim here traces to a published receipt  </a:t>
            </a:r>
            <a:pPr indent="0" marL="0">
              <a:lnSpc>
                <a:spcPct val="104000"/>
              </a:lnSpc>
              <a:buNone/>
            </a:pPr>
            <a:r>
              <a:rPr lang="en-US" sz="1200" dirty="0">
                <a:solidFill>
                  <a:srgbClr val="FFFFFF"/>
                </a:solidFill>
                <a:latin typeface="Poppins" pitchFamily="34" charset="0"/>
                <a:ea typeface="Poppins" pitchFamily="34" charset="-122"/>
                <a:cs typeface="Poppins" pitchFamily="34" charset="-120"/>
              </a:rPr>
              <a:t>— or a labelled work-in-progress.</a:t>
            </a:r>
            <a:endParaRPr lang="en-US" sz="1200" dirty="0"/>
          </a:p>
        </p:txBody>
      </p:sp>
      <p:sp>
        <p:nvSpPr>
          <p:cNvPr id="21" name="Text 19"/>
          <p:cNvSpPr/>
          <p:nvPr/>
        </p:nvSpPr>
        <p:spPr>
          <a:xfrm>
            <a:off x="640080" y="6473952"/>
            <a:ext cx="6400800" cy="274320"/>
          </a:xfrm>
          <a:prstGeom prst="rect">
            <a:avLst/>
          </a:prstGeom>
          <a:noFill/>
          <a:ln/>
        </p:spPr>
        <p:txBody>
          <a:bodyPr wrap="square" lIns="0" tIns="0" rIns="0" bIns="0" rtlCol="0" anchor="ctr"/>
          <a:lstStyle/>
          <a:p>
            <a:pPr indent="0" marL="0">
              <a:buNone/>
            </a:pPr>
            <a:r>
              <a:rPr lang="en-US" sz="900" dirty="0">
                <a:solidFill>
                  <a:srgbClr val="9AA89F"/>
                </a:solidFill>
                <a:latin typeface="Poppins" pitchFamily="34" charset="0"/>
                <a:ea typeface="Poppins" pitchFamily="34" charset="-122"/>
                <a:cs typeface="Poppins" pitchFamily="34" charset="-120"/>
              </a:rPr>
              <a:t>Micro-Agents  ·  Appmilla</a:t>
            </a:r>
            <a:endParaRPr lang="en-US" sz="900" dirty="0"/>
          </a:p>
        </p:txBody>
      </p:sp>
      <p:sp>
        <p:nvSpPr>
          <p:cNvPr id="22" name="Text 20"/>
          <p:cNvSpPr/>
          <p:nvPr/>
        </p:nvSpPr>
        <p:spPr>
          <a:xfrm>
            <a:off x="10820095" y="6473952"/>
            <a:ext cx="1005840" cy="274320"/>
          </a:xfrm>
          <a:prstGeom prst="rect">
            <a:avLst/>
          </a:prstGeom>
          <a:noFill/>
          <a:ln/>
        </p:spPr>
        <p:txBody>
          <a:bodyPr wrap="square" lIns="0" tIns="0" rIns="0" bIns="0" rtlCol="0" anchor="ctr"/>
          <a:lstStyle/>
          <a:p>
            <a:pPr algn="r" indent="0" marL="0">
              <a:buNone/>
            </a:pPr>
            <a:r>
              <a:rPr lang="en-US" sz="900" dirty="0">
                <a:solidFill>
                  <a:srgbClr val="9AA89F"/>
                </a:solidFill>
                <a:latin typeface="Poppins" pitchFamily="34" charset="0"/>
                <a:ea typeface="Poppins" pitchFamily="34" charset="-122"/>
                <a:cs typeface="Poppins" pitchFamily="34" charset="-120"/>
              </a:rPr>
              <a:t>12 / 14</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5F5"/>
        </a:solidFill>
      </p:bgPr>
    </p:bg>
    <p:spTree>
      <p:nvGrpSpPr>
        <p:cNvPr id="1" name=""/>
        <p:cNvGrpSpPr/>
        <p:nvPr/>
      </p:nvGrpSpPr>
      <p:grpSpPr>
        <a:xfrm>
          <a:off x="0" y="0"/>
          <a:ext cx="0" cy="0"/>
          <a:chOff x="0" y="0"/>
          <a:chExt cx="0" cy="0"/>
        </a:xfrm>
      </p:grpSpPr>
      <p:sp>
        <p:nvSpPr>
          <p:cNvPr id="2" name="Text 0"/>
          <p:cNvSpPr/>
          <p:nvPr/>
        </p:nvSpPr>
        <p:spPr>
          <a:xfrm>
            <a:off x="640080" y="475488"/>
            <a:ext cx="10911535" cy="274320"/>
          </a:xfrm>
          <a:prstGeom prst="rect">
            <a:avLst/>
          </a:prstGeom>
          <a:noFill/>
          <a:ln/>
        </p:spPr>
        <p:txBody>
          <a:bodyPr wrap="square" lIns="0" tIns="0" rIns="0" bIns="0" rtlCol="0" anchor="ctr"/>
          <a:lstStyle/>
          <a:p>
            <a:pPr indent="0" marL="0">
              <a:buNone/>
            </a:pPr>
            <a:r>
              <a:rPr lang="en-US" sz="1100" b="1" spc="220" kern="0" dirty="0">
                <a:solidFill>
                  <a:srgbClr val="3F8C43"/>
                </a:solidFill>
                <a:latin typeface="Poppins" pitchFamily="34" charset="0"/>
                <a:ea typeface="Poppins" pitchFamily="34" charset="-122"/>
                <a:cs typeface="Poppins" pitchFamily="34" charset="-120"/>
              </a:rPr>
              <a:t>FOR YOUR BUSINESS · WHERE THIS FITS</a:t>
            </a:r>
            <a:endParaRPr lang="en-US" sz="1100" dirty="0"/>
          </a:p>
        </p:txBody>
      </p:sp>
      <p:sp>
        <p:nvSpPr>
          <p:cNvPr id="3" name="Text 1"/>
          <p:cNvSpPr/>
          <p:nvPr/>
        </p:nvSpPr>
        <p:spPr>
          <a:xfrm>
            <a:off x="640080" y="822960"/>
            <a:ext cx="10911535" cy="1371600"/>
          </a:xfrm>
          <a:prstGeom prst="rect">
            <a:avLst/>
          </a:prstGeom>
          <a:noFill/>
          <a:ln/>
        </p:spPr>
        <p:txBody>
          <a:bodyPr wrap="square" lIns="0" tIns="0" rIns="0" bIns="0" rtlCol="0" anchor="t"/>
          <a:lstStyle/>
          <a:p>
            <a:pPr indent="0" marL="0">
              <a:lnSpc>
                <a:spcPct val="103000"/>
              </a:lnSpc>
              <a:buNone/>
            </a:pPr>
            <a:r>
              <a:rPr lang="en-US" sz="2400" b="1" dirty="0">
                <a:solidFill>
                  <a:srgbClr val="1C2D24"/>
                </a:solidFill>
                <a:latin typeface="Poppins" pitchFamily="34" charset="0"/>
                <a:ea typeface="Poppins" pitchFamily="34" charset="-122"/>
                <a:cs typeface="Poppins" pitchFamily="34" charset="-120"/>
              </a:rPr>
              <a:t>Start with one clerk, one job, zero trust — and let the record do the convincing.</a:t>
            </a:r>
            <a:endParaRPr lang="en-US" sz="2400" dirty="0"/>
          </a:p>
        </p:txBody>
      </p:sp>
      <p:sp>
        <p:nvSpPr>
          <p:cNvPr id="4" name="Text 2"/>
          <p:cNvSpPr/>
          <p:nvPr/>
        </p:nvSpPr>
        <p:spPr>
          <a:xfrm>
            <a:off x="640080" y="1810512"/>
            <a:ext cx="10911535" cy="1371600"/>
          </a:xfrm>
          <a:prstGeom prst="rect">
            <a:avLst/>
          </a:prstGeom>
          <a:noFill/>
          <a:ln/>
        </p:spPr>
        <p:txBody>
          <a:bodyPr wrap="square" lIns="0" tIns="0" rIns="0" bIns="0" rtlCol="0" anchor="t"/>
          <a:lstStyle/>
          <a:p>
            <a:pPr indent="0" marL="0">
              <a:lnSpc>
                <a:spcPct val="130000"/>
              </a:lnSpc>
              <a:buNone/>
            </a:pPr>
            <a:r>
              <a:rPr lang="en-US" sz="1100" dirty="0">
                <a:solidFill>
                  <a:srgbClr val="3C4B43"/>
                </a:solidFill>
                <a:latin typeface="Poppins" pitchFamily="34" charset="0"/>
                <a:ea typeface="Poppins" pitchFamily="34" charset="-122"/>
                <a:cs typeface="Poppins" pitchFamily="34" charset="-120"/>
              </a:rPr>
              <a:t>The AI agents that survive in the real world share a shape: one bounded, recurring job; drafts a human signs off; small damage if anything goes wrong; failures you can see. That's exactly the kind of clerk this system hires — and the asking is the job interview. Because every action lands on a permanent record, you also get the kind of event log the EU's high-risk AI rules will require from December 2027 — though these clerks are minimal-risk and the rules demand none of it. The record comes free.</a:t>
            </a:r>
            <a:endParaRPr lang="en-US" sz="1100" dirty="0"/>
          </a:p>
        </p:txBody>
      </p:sp>
      <p:sp>
        <p:nvSpPr>
          <p:cNvPr id="5" name="Shape 3"/>
          <p:cNvSpPr/>
          <p:nvPr/>
        </p:nvSpPr>
        <p:spPr>
          <a:xfrm>
            <a:off x="640080" y="3108960"/>
            <a:ext cx="3393338" cy="1783080"/>
          </a:xfrm>
          <a:prstGeom prst="roundRect">
            <a:avLst>
              <a:gd name="adj" fmla="val 5128"/>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6" name="Shape 4"/>
          <p:cNvSpPr/>
          <p:nvPr/>
        </p:nvSpPr>
        <p:spPr>
          <a:xfrm>
            <a:off x="640080" y="3236976"/>
            <a:ext cx="54864" cy="1527048"/>
          </a:xfrm>
          <a:prstGeom prst="rect">
            <a:avLst/>
          </a:prstGeom>
          <a:solidFill>
            <a:srgbClr val="3F8C43"/>
          </a:solidFill>
          <a:ln/>
        </p:spPr>
      </p:sp>
      <p:sp>
        <p:nvSpPr>
          <p:cNvPr id="7" name="Text 5"/>
          <p:cNvSpPr/>
          <p:nvPr/>
        </p:nvSpPr>
        <p:spPr>
          <a:xfrm>
            <a:off x="896112" y="3328416"/>
            <a:ext cx="2881274" cy="365760"/>
          </a:xfrm>
          <a:prstGeom prst="rect">
            <a:avLst/>
          </a:prstGeom>
          <a:noFill/>
          <a:ln/>
        </p:spPr>
        <p:txBody>
          <a:bodyPr wrap="square" lIns="0" tIns="0" rIns="0" bIns="0" rtlCol="0" anchor="ctr"/>
          <a:lstStyle/>
          <a:p>
            <a:pPr indent="0" marL="0">
              <a:buNone/>
            </a:pPr>
            <a:r>
              <a:rPr lang="en-US" sz="1450" b="1" dirty="0">
                <a:solidFill>
                  <a:srgbClr val="1C2D24"/>
                </a:solidFill>
                <a:latin typeface="Poppins" pitchFamily="34" charset="0"/>
                <a:ea typeface="Poppins" pitchFamily="34" charset="-122"/>
                <a:cs typeface="Poppins" pitchFamily="34" charset="-120"/>
              </a:rPr>
              <a:t>The inbox clerk</a:t>
            </a:r>
            <a:endParaRPr lang="en-US" sz="1450" dirty="0"/>
          </a:p>
        </p:txBody>
      </p:sp>
      <p:sp>
        <p:nvSpPr>
          <p:cNvPr id="8" name="Shape 6"/>
          <p:cNvSpPr/>
          <p:nvPr/>
        </p:nvSpPr>
        <p:spPr>
          <a:xfrm>
            <a:off x="896112" y="3767328"/>
            <a:ext cx="2881274" cy="0"/>
          </a:xfrm>
          <a:prstGeom prst="line">
            <a:avLst/>
          </a:prstGeom>
          <a:noFill/>
          <a:ln w="12700">
            <a:solidFill>
              <a:srgbClr val="E4E7E4"/>
            </a:solidFill>
            <a:prstDash val="solid"/>
          </a:ln>
        </p:spPr>
      </p:sp>
      <p:sp>
        <p:nvSpPr>
          <p:cNvPr id="9" name="Text 7"/>
          <p:cNvSpPr/>
          <p:nvPr/>
        </p:nvSpPr>
        <p:spPr>
          <a:xfrm>
            <a:off x="896112" y="3877056"/>
            <a:ext cx="2881274" cy="868680"/>
          </a:xfrm>
          <a:prstGeom prst="rect">
            <a:avLst/>
          </a:prstGeom>
          <a:noFill/>
          <a:ln/>
        </p:spPr>
        <p:txBody>
          <a:bodyPr wrap="square" lIns="0" tIns="0" rIns="0" bIns="0" rtlCol="0" anchor="t"/>
          <a:lstStyle/>
          <a:p>
            <a:pPr indent="0" marL="0">
              <a:lnSpc>
                <a:spcPct val="122000"/>
              </a:lnSpc>
              <a:buNone/>
            </a:pPr>
            <a:r>
              <a:rPr lang="en-US" sz="1050" dirty="0">
                <a:solidFill>
                  <a:srgbClr val="3C4B43"/>
                </a:solidFill>
                <a:latin typeface="Poppins" pitchFamily="34" charset="0"/>
                <a:ea typeface="Poppins" pitchFamily="34" charset="-122"/>
                <a:cs typeface="Poppins" pitchFamily="34" charset="-120"/>
              </a:rPr>
              <a:t>sorts your post and pencils replies — you sign every letter; it never sends</a:t>
            </a:r>
            <a:endParaRPr lang="en-US" sz="1050" dirty="0"/>
          </a:p>
        </p:txBody>
      </p:sp>
      <p:sp>
        <p:nvSpPr>
          <p:cNvPr id="10" name="Shape 8"/>
          <p:cNvSpPr/>
          <p:nvPr/>
        </p:nvSpPr>
        <p:spPr>
          <a:xfrm>
            <a:off x="4399178" y="3108960"/>
            <a:ext cx="3393338" cy="1783080"/>
          </a:xfrm>
          <a:prstGeom prst="roundRect">
            <a:avLst>
              <a:gd name="adj" fmla="val 5128"/>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1" name="Shape 9"/>
          <p:cNvSpPr/>
          <p:nvPr/>
        </p:nvSpPr>
        <p:spPr>
          <a:xfrm>
            <a:off x="4399178" y="3236976"/>
            <a:ext cx="54864" cy="1527048"/>
          </a:xfrm>
          <a:prstGeom prst="rect">
            <a:avLst/>
          </a:prstGeom>
          <a:solidFill>
            <a:srgbClr val="3F8C43"/>
          </a:solidFill>
          <a:ln/>
        </p:spPr>
      </p:sp>
      <p:sp>
        <p:nvSpPr>
          <p:cNvPr id="12" name="Text 10"/>
          <p:cNvSpPr/>
          <p:nvPr/>
        </p:nvSpPr>
        <p:spPr>
          <a:xfrm>
            <a:off x="4655210" y="3328416"/>
            <a:ext cx="2881274" cy="365760"/>
          </a:xfrm>
          <a:prstGeom prst="rect">
            <a:avLst/>
          </a:prstGeom>
          <a:noFill/>
          <a:ln/>
        </p:spPr>
        <p:txBody>
          <a:bodyPr wrap="square" lIns="0" tIns="0" rIns="0" bIns="0" rtlCol="0" anchor="ctr"/>
          <a:lstStyle/>
          <a:p>
            <a:pPr indent="0" marL="0">
              <a:buNone/>
            </a:pPr>
            <a:r>
              <a:rPr lang="en-US" sz="1450" b="1" dirty="0">
                <a:solidFill>
                  <a:srgbClr val="1C2D24"/>
                </a:solidFill>
                <a:latin typeface="Poppins" pitchFamily="34" charset="0"/>
                <a:ea typeface="Poppins" pitchFamily="34" charset="-122"/>
                <a:cs typeface="Poppins" pitchFamily="34" charset="-120"/>
              </a:rPr>
              <a:t>The filing clerk</a:t>
            </a:r>
            <a:endParaRPr lang="en-US" sz="1450" dirty="0"/>
          </a:p>
        </p:txBody>
      </p:sp>
      <p:sp>
        <p:nvSpPr>
          <p:cNvPr id="13" name="Shape 11"/>
          <p:cNvSpPr/>
          <p:nvPr/>
        </p:nvSpPr>
        <p:spPr>
          <a:xfrm>
            <a:off x="4655210" y="3767328"/>
            <a:ext cx="2881274" cy="0"/>
          </a:xfrm>
          <a:prstGeom prst="line">
            <a:avLst/>
          </a:prstGeom>
          <a:noFill/>
          <a:ln w="12700">
            <a:solidFill>
              <a:srgbClr val="E4E7E4"/>
            </a:solidFill>
            <a:prstDash val="solid"/>
          </a:ln>
        </p:spPr>
      </p:sp>
      <p:sp>
        <p:nvSpPr>
          <p:cNvPr id="14" name="Text 12"/>
          <p:cNvSpPr/>
          <p:nvPr/>
        </p:nvSpPr>
        <p:spPr>
          <a:xfrm>
            <a:off x="4655210" y="3877056"/>
            <a:ext cx="2881274" cy="868680"/>
          </a:xfrm>
          <a:prstGeom prst="rect">
            <a:avLst/>
          </a:prstGeom>
          <a:noFill/>
          <a:ln/>
        </p:spPr>
        <p:txBody>
          <a:bodyPr wrap="square" lIns="0" tIns="0" rIns="0" bIns="0" rtlCol="0" anchor="t"/>
          <a:lstStyle/>
          <a:p>
            <a:pPr indent="0" marL="0">
              <a:lnSpc>
                <a:spcPct val="122000"/>
              </a:lnSpc>
              <a:buNone/>
            </a:pPr>
            <a:r>
              <a:rPr lang="en-US" sz="1050" dirty="0">
                <a:solidFill>
                  <a:srgbClr val="3C4B43"/>
                </a:solidFill>
                <a:latin typeface="Poppins" pitchFamily="34" charset="0"/>
                <a:ea typeface="Poppins" pitchFamily="34" charset="-122"/>
                <a:cs typeface="Poppins" pitchFamily="34" charset="-120"/>
              </a:rPr>
              <a:t>names, tags and files documents — it has no delete capability at all; on a clash it quarantines, it never destroys</a:t>
            </a:r>
            <a:endParaRPr lang="en-US" sz="1050" dirty="0"/>
          </a:p>
        </p:txBody>
      </p:sp>
      <p:sp>
        <p:nvSpPr>
          <p:cNvPr id="15" name="Shape 13"/>
          <p:cNvSpPr/>
          <p:nvPr/>
        </p:nvSpPr>
        <p:spPr>
          <a:xfrm>
            <a:off x="8158277" y="3108960"/>
            <a:ext cx="3393338" cy="1783080"/>
          </a:xfrm>
          <a:prstGeom prst="roundRect">
            <a:avLst>
              <a:gd name="adj" fmla="val 5128"/>
            </a:avLst>
          </a:prstGeom>
          <a:solidFill>
            <a:srgbClr val="FFFFFF"/>
          </a:solidFill>
          <a:ln w="12700">
            <a:solidFill>
              <a:srgbClr val="E4E7E4"/>
            </a:solidFill>
            <a:prstDash val="solid"/>
          </a:ln>
          <a:effectLst>
            <a:outerShdw sx="100000" sy="100000" kx="0" ky="0" algn="bl" rotWithShape="0" blurRad="114300" dist="38100" dir="8100000">
              <a:srgbClr val="1C2D24">
                <a:alpha val="11000"/>
              </a:srgbClr>
            </a:outerShdw>
          </a:effectLst>
        </p:spPr>
      </p:sp>
      <p:sp>
        <p:nvSpPr>
          <p:cNvPr id="16" name="Shape 14"/>
          <p:cNvSpPr/>
          <p:nvPr/>
        </p:nvSpPr>
        <p:spPr>
          <a:xfrm>
            <a:off x="8158277" y="3236976"/>
            <a:ext cx="54864" cy="1527048"/>
          </a:xfrm>
          <a:prstGeom prst="rect">
            <a:avLst/>
          </a:prstGeom>
          <a:solidFill>
            <a:srgbClr val="3F8C43"/>
          </a:solidFill>
          <a:ln/>
        </p:spPr>
      </p:sp>
      <p:sp>
        <p:nvSpPr>
          <p:cNvPr id="17" name="Text 15"/>
          <p:cNvSpPr/>
          <p:nvPr/>
        </p:nvSpPr>
        <p:spPr>
          <a:xfrm>
            <a:off x="8414309" y="3328416"/>
            <a:ext cx="2881274" cy="365760"/>
          </a:xfrm>
          <a:prstGeom prst="rect">
            <a:avLst/>
          </a:prstGeom>
          <a:noFill/>
          <a:ln/>
        </p:spPr>
        <p:txBody>
          <a:bodyPr wrap="square" lIns="0" tIns="0" rIns="0" bIns="0" rtlCol="0" anchor="ctr"/>
          <a:lstStyle/>
          <a:p>
            <a:pPr indent="0" marL="0">
              <a:buNone/>
            </a:pPr>
            <a:r>
              <a:rPr lang="en-US" sz="1450" b="1" dirty="0">
                <a:solidFill>
                  <a:srgbClr val="1C2D24"/>
                </a:solidFill>
                <a:latin typeface="Poppins" pitchFamily="34" charset="0"/>
                <a:ea typeface="Poppins" pitchFamily="34" charset="-122"/>
                <a:cs typeface="Poppins" pitchFamily="34" charset="-120"/>
              </a:rPr>
              <a:t>The bookkeeper</a:t>
            </a:r>
            <a:endParaRPr lang="en-US" sz="1450" dirty="0"/>
          </a:p>
        </p:txBody>
      </p:sp>
      <p:sp>
        <p:nvSpPr>
          <p:cNvPr id="18" name="Shape 16"/>
          <p:cNvSpPr/>
          <p:nvPr/>
        </p:nvSpPr>
        <p:spPr>
          <a:xfrm>
            <a:off x="8414309" y="3767328"/>
            <a:ext cx="2881274" cy="0"/>
          </a:xfrm>
          <a:prstGeom prst="line">
            <a:avLst/>
          </a:prstGeom>
          <a:noFill/>
          <a:ln w="12700">
            <a:solidFill>
              <a:srgbClr val="E4E7E4"/>
            </a:solidFill>
            <a:prstDash val="solid"/>
          </a:ln>
        </p:spPr>
      </p:sp>
      <p:sp>
        <p:nvSpPr>
          <p:cNvPr id="19" name="Text 17"/>
          <p:cNvSpPr/>
          <p:nvPr/>
        </p:nvSpPr>
        <p:spPr>
          <a:xfrm>
            <a:off x="8414309" y="3877056"/>
            <a:ext cx="2881274" cy="868680"/>
          </a:xfrm>
          <a:prstGeom prst="rect">
            <a:avLst/>
          </a:prstGeom>
          <a:noFill/>
          <a:ln/>
        </p:spPr>
        <p:txBody>
          <a:bodyPr wrap="square" lIns="0" tIns="0" rIns="0" bIns="0" rtlCol="0" anchor="t"/>
          <a:lstStyle/>
          <a:p>
            <a:pPr indent="0" marL="0">
              <a:lnSpc>
                <a:spcPct val="122000"/>
              </a:lnSpc>
              <a:buNone/>
            </a:pPr>
            <a:r>
              <a:rPr lang="en-US" sz="1050" dirty="0">
                <a:solidFill>
                  <a:srgbClr val="3C4B43"/>
                </a:solidFill>
                <a:latin typeface="Poppins" pitchFamily="34" charset="0"/>
                <a:ea typeface="Poppins" pitchFamily="34" charset="-122"/>
                <a:cs typeface="Poppins" pitchFamily="34" charset="-120"/>
              </a:rPr>
              <a:t>categorises transactions and drafts the paperwork — it never pays anyone</a:t>
            </a:r>
            <a:endParaRPr lang="en-US" sz="1050" dirty="0"/>
          </a:p>
        </p:txBody>
      </p:sp>
      <p:sp>
        <p:nvSpPr>
          <p:cNvPr id="20" name="Shape 18"/>
          <p:cNvSpPr/>
          <p:nvPr/>
        </p:nvSpPr>
        <p:spPr>
          <a:xfrm>
            <a:off x="640080" y="5138928"/>
            <a:ext cx="10911535" cy="658368"/>
          </a:xfrm>
          <a:prstGeom prst="roundRect">
            <a:avLst>
              <a:gd name="adj" fmla="val 13889"/>
            </a:avLst>
          </a:prstGeom>
          <a:solidFill>
            <a:srgbClr val="1C2D24"/>
          </a:solidFill>
          <a:ln w="12700">
            <a:solidFill>
              <a:srgbClr val="1C2D24"/>
            </a:solidFill>
            <a:prstDash val="solid"/>
          </a:ln>
        </p:spPr>
      </p:sp>
      <p:sp>
        <p:nvSpPr>
          <p:cNvPr id="21" name="Text 19"/>
          <p:cNvSpPr/>
          <p:nvPr/>
        </p:nvSpPr>
        <p:spPr>
          <a:xfrm>
            <a:off x="1024128" y="5138928"/>
            <a:ext cx="10143439" cy="658368"/>
          </a:xfrm>
          <a:prstGeom prst="rect">
            <a:avLst/>
          </a:prstGeom>
          <a:noFill/>
          <a:ln/>
        </p:spPr>
        <p:txBody>
          <a:bodyPr wrap="square" lIns="0" tIns="0" rIns="0" bIns="0" rtlCol="0" anchor="ctr"/>
          <a:lstStyle/>
          <a:p>
            <a:pPr indent="0" marL="0">
              <a:lnSpc>
                <a:spcPct val="104000"/>
              </a:lnSpc>
              <a:buNone/>
            </a:pPr>
            <a:r>
              <a:rPr lang="en-US" sz="1200" b="1" dirty="0">
                <a:solidFill>
                  <a:srgbClr val="42FF8A"/>
                </a:solidFill>
                <a:latin typeface="Poppins" pitchFamily="34" charset="0"/>
                <a:ea typeface="Poppins" pitchFamily="34" charset="-122"/>
                <a:cs typeface="Poppins" pitchFamily="34" charset="-120"/>
              </a:rPr>
              <a:t>If a job is the thing you'd never delegate, don't hire an agent for it.  </a:t>
            </a:r>
            <a:pPr indent="0" marL="0">
              <a:lnSpc>
                <a:spcPct val="104000"/>
              </a:lnSpc>
              <a:buNone/>
            </a:pPr>
            <a:r>
              <a:rPr lang="en-US" sz="1200" dirty="0">
                <a:solidFill>
                  <a:srgbClr val="FFFFFF"/>
                </a:solidFill>
                <a:latin typeface="Poppins" pitchFamily="34" charset="0"/>
                <a:ea typeface="Poppins" pitchFamily="34" charset="-122"/>
                <a:cs typeface="Poppins" pitchFamily="34" charset="-120"/>
              </a:rPr>
              <a:t>For everything else: hire small, and make it earn.</a:t>
            </a:r>
            <a:endParaRPr lang="en-US" sz="1200" dirty="0"/>
          </a:p>
        </p:txBody>
      </p:sp>
      <p:sp>
        <p:nvSpPr>
          <p:cNvPr id="22" name="Text 20"/>
          <p:cNvSpPr/>
          <p:nvPr/>
        </p:nvSpPr>
        <p:spPr>
          <a:xfrm>
            <a:off x="640080" y="6473952"/>
            <a:ext cx="6400800" cy="274320"/>
          </a:xfrm>
          <a:prstGeom prst="rect">
            <a:avLst/>
          </a:prstGeom>
          <a:noFill/>
          <a:ln/>
        </p:spPr>
        <p:txBody>
          <a:bodyPr wrap="square" lIns="0" tIns="0" rIns="0" bIns="0" rtlCol="0" anchor="ctr"/>
          <a:lstStyle/>
          <a:p>
            <a:pPr indent="0" marL="0">
              <a:buNone/>
            </a:pPr>
            <a:r>
              <a:rPr lang="en-US" sz="900" dirty="0">
                <a:solidFill>
                  <a:srgbClr val="9AA89F"/>
                </a:solidFill>
                <a:latin typeface="Poppins" pitchFamily="34" charset="0"/>
                <a:ea typeface="Poppins" pitchFamily="34" charset="-122"/>
                <a:cs typeface="Poppins" pitchFamily="34" charset="-120"/>
              </a:rPr>
              <a:t>Micro-Agents  ·  Appmilla</a:t>
            </a:r>
            <a:endParaRPr lang="en-US" sz="900" dirty="0"/>
          </a:p>
        </p:txBody>
      </p:sp>
      <p:sp>
        <p:nvSpPr>
          <p:cNvPr id="23" name="Text 21"/>
          <p:cNvSpPr/>
          <p:nvPr/>
        </p:nvSpPr>
        <p:spPr>
          <a:xfrm>
            <a:off x="10820095" y="6473952"/>
            <a:ext cx="1005840" cy="274320"/>
          </a:xfrm>
          <a:prstGeom prst="rect">
            <a:avLst/>
          </a:prstGeom>
          <a:noFill/>
          <a:ln/>
        </p:spPr>
        <p:txBody>
          <a:bodyPr wrap="square" lIns="0" tIns="0" rIns="0" bIns="0" rtlCol="0" anchor="ctr"/>
          <a:lstStyle/>
          <a:p>
            <a:pPr algn="r" indent="0" marL="0">
              <a:buNone/>
            </a:pPr>
            <a:r>
              <a:rPr lang="en-US" sz="900" dirty="0">
                <a:solidFill>
                  <a:srgbClr val="9AA89F"/>
                </a:solidFill>
                <a:latin typeface="Poppins" pitchFamily="34" charset="0"/>
                <a:ea typeface="Poppins" pitchFamily="34" charset="-122"/>
                <a:cs typeface="Poppins" pitchFamily="34" charset="-120"/>
              </a:rPr>
              <a:t>13 / 14</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C2D24"/>
        </a:solidFill>
      </p:bgPr>
    </p:bg>
    <p:spTree>
      <p:nvGrpSpPr>
        <p:cNvPr id="1" name=""/>
        <p:cNvGrpSpPr/>
        <p:nvPr/>
      </p:nvGrpSpPr>
      <p:grpSpPr>
        <a:xfrm>
          <a:off x="0" y="0"/>
          <a:ext cx="0" cy="0"/>
          <a:chOff x="0" y="0"/>
          <a:chExt cx="0" cy="0"/>
        </a:xfrm>
      </p:grpSpPr>
      <p:sp>
        <p:nvSpPr>
          <p:cNvPr id="2" name="Shape 0"/>
          <p:cNvSpPr/>
          <p:nvPr/>
        </p:nvSpPr>
        <p:spPr>
          <a:xfrm>
            <a:off x="-2194560" y="-2103120"/>
            <a:ext cx="5486400" cy="5486400"/>
          </a:xfrm>
          <a:prstGeom prst="ellipse">
            <a:avLst/>
          </a:prstGeom>
          <a:solidFill>
            <a:srgbClr val="24402F"/>
          </a:solidFill>
          <a:ln/>
        </p:spPr>
      </p:sp>
      <p:sp>
        <p:nvSpPr>
          <p:cNvPr id="3" name="Shape 1"/>
          <p:cNvSpPr/>
          <p:nvPr/>
        </p:nvSpPr>
        <p:spPr>
          <a:xfrm>
            <a:off x="9692640" y="3291840"/>
            <a:ext cx="4572000" cy="4572000"/>
          </a:xfrm>
          <a:prstGeom prst="ellipse">
            <a:avLst/>
          </a:prstGeom>
          <a:solidFill>
            <a:srgbClr val="21392C"/>
          </a:solidFill>
          <a:ln/>
        </p:spPr>
      </p:sp>
      <p:sp>
        <p:nvSpPr>
          <p:cNvPr id="4" name="Text 2"/>
          <p:cNvSpPr/>
          <p:nvPr/>
        </p:nvSpPr>
        <p:spPr>
          <a:xfrm>
            <a:off x="640080" y="1097280"/>
            <a:ext cx="10911535" cy="274320"/>
          </a:xfrm>
          <a:prstGeom prst="rect">
            <a:avLst/>
          </a:prstGeom>
          <a:noFill/>
          <a:ln/>
        </p:spPr>
        <p:txBody>
          <a:bodyPr wrap="square" lIns="0" tIns="0" rIns="0" bIns="0" rtlCol="0" anchor="ctr"/>
          <a:lstStyle/>
          <a:p>
            <a:pPr indent="0" marL="0">
              <a:buNone/>
            </a:pPr>
            <a:r>
              <a:rPr lang="en-US" sz="1100" b="1" spc="220" kern="0" dirty="0">
                <a:solidFill>
                  <a:srgbClr val="5FD98C"/>
                </a:solidFill>
                <a:latin typeface="Poppins" pitchFamily="34" charset="0"/>
                <a:ea typeface="Poppins" pitchFamily="34" charset="-122"/>
                <a:cs typeface="Poppins" pitchFamily="34" charset="-120"/>
              </a:rPr>
              <a:t>APPMILLA · MICRO-AGENTS</a:t>
            </a:r>
            <a:endParaRPr lang="en-US" sz="1100" dirty="0"/>
          </a:p>
        </p:txBody>
      </p:sp>
      <p:sp>
        <p:nvSpPr>
          <p:cNvPr id="5" name="Text 3"/>
          <p:cNvSpPr/>
          <p:nvPr/>
        </p:nvSpPr>
        <p:spPr>
          <a:xfrm>
            <a:off x="640080" y="1691640"/>
            <a:ext cx="10515600" cy="1737360"/>
          </a:xfrm>
          <a:prstGeom prst="rect">
            <a:avLst/>
          </a:prstGeom>
          <a:noFill/>
          <a:ln/>
        </p:spPr>
        <p:txBody>
          <a:bodyPr wrap="square" lIns="0" tIns="0" rIns="0" bIns="0" rtlCol="0" anchor="ctr"/>
          <a:lstStyle/>
          <a:p>
            <a:pPr indent="0" marL="0">
              <a:lnSpc>
                <a:spcPct val="106000"/>
              </a:lnSpc>
              <a:buNone/>
            </a:pPr>
            <a:r>
              <a:rPr lang="en-US" sz="3800" b="1" dirty="0">
                <a:solidFill>
                  <a:srgbClr val="FFFFFF"/>
                </a:solidFill>
                <a:latin typeface="Poppins" pitchFamily="34" charset="0"/>
                <a:ea typeface="Poppins" pitchFamily="34" charset="-122"/>
                <a:cs typeface="Poppins" pitchFamily="34" charset="-120"/>
              </a:rPr>
              <a:t>One job each. Every action on the record. </a:t>
            </a:r>
            <a:pPr indent="0" marL="0">
              <a:lnSpc>
                <a:spcPct val="106000"/>
              </a:lnSpc>
              <a:buNone/>
            </a:pPr>
            <a:r>
              <a:rPr lang="en-US" sz="3800" b="1" dirty="0">
                <a:solidFill>
                  <a:srgbClr val="42FF8A"/>
                </a:solidFill>
                <a:latin typeface="Poppins" pitchFamily="34" charset="0"/>
                <a:ea typeface="Poppins" pitchFamily="34" charset="-122"/>
                <a:cs typeface="Poppins" pitchFamily="34" charset="-120"/>
              </a:rPr>
              <a:t>Trust that's earned.</a:t>
            </a:r>
            <a:endParaRPr lang="en-US" sz="3800" dirty="0"/>
          </a:p>
        </p:txBody>
      </p:sp>
      <p:sp>
        <p:nvSpPr>
          <p:cNvPr id="6" name="Text 4"/>
          <p:cNvSpPr/>
          <p:nvPr/>
        </p:nvSpPr>
        <p:spPr>
          <a:xfrm>
            <a:off x="640080" y="3611880"/>
            <a:ext cx="9966960" cy="1554480"/>
          </a:xfrm>
          <a:prstGeom prst="rect">
            <a:avLst/>
          </a:prstGeom>
          <a:noFill/>
          <a:ln/>
        </p:spPr>
        <p:txBody>
          <a:bodyPr wrap="square" lIns="0" tIns="0" rIns="0" bIns="0" rtlCol="0" anchor="ctr"/>
          <a:lstStyle/>
          <a:p>
            <a:pPr indent="0" marL="0">
              <a:lnSpc>
                <a:spcPct val="134000"/>
              </a:lnSpc>
              <a:buNone/>
            </a:pPr>
            <a:r>
              <a:rPr lang="en-US" sz="1450" dirty="0">
                <a:solidFill>
                  <a:srgbClr val="A6B3AB"/>
                </a:solidFill>
                <a:latin typeface="Poppins" pitchFamily="34" charset="0"/>
                <a:ea typeface="Poppins" pitchFamily="34" charset="-122"/>
                <a:cs typeface="Poppins" pitchFamily="34" charset="-120"/>
              </a:rPr>
              <a:t>The market proved everyone wants AI agents — and that nobody trusts them. We built agents that must pass an exam to exist, ask before they act, and earn independence one approval at a time, with receipts for everything. Running live today, in the open. The core is open source now — and if you're wondering what your first clerk would be, that's a conversation.</a:t>
            </a:r>
            <a:endParaRPr lang="en-US" sz="1450" dirty="0"/>
          </a:p>
        </p:txBody>
      </p:sp>
      <p:sp>
        <p:nvSpPr>
          <p:cNvPr id="7" name="Text 5"/>
          <p:cNvSpPr/>
          <p:nvPr/>
        </p:nvSpPr>
        <p:spPr>
          <a:xfrm>
            <a:off x="640080" y="5440680"/>
            <a:ext cx="9144000" cy="365760"/>
          </a:xfrm>
          <a:prstGeom prst="rect">
            <a:avLst/>
          </a:prstGeom>
          <a:noFill/>
          <a:ln/>
        </p:spPr>
        <p:txBody>
          <a:bodyPr wrap="square" lIns="0" tIns="0" rIns="0" bIns="0" rtlCol="0" anchor="ctr"/>
          <a:lstStyle/>
          <a:p>
            <a:pPr indent="0" marL="0">
              <a:buNone/>
            </a:pPr>
            <a:r>
              <a:rPr lang="en-US" sz="1300" b="1" dirty="0">
                <a:solidFill>
                  <a:srgbClr val="FFFFFF"/>
                </a:solidFill>
                <a:latin typeface="Poppins" pitchFamily="34" charset="0"/>
                <a:ea typeface="Poppins" pitchFamily="34" charset="-122"/>
                <a:cs typeface="Poppins" pitchFamily="34" charset="-120"/>
              </a:rPr>
              <a:t>Appmilla · appmilla.com</a:t>
            </a:r>
            <a:endParaRPr lang="en-US" sz="1300" dirty="0"/>
          </a:p>
        </p:txBody>
      </p:sp>
      <p:pic>
        <p:nvPicPr>
          <p:cNvPr id="8" name="Image 0" descr="appmilla">    </p:cNvPr>
          <p:cNvPicPr>
            <a:picLocks noChangeAspect="1"/>
          </p:cNvPicPr>
          <p:nvPr/>
        </p:nvPicPr>
        <p:blipFill>
          <a:blip r:embed="rId1"/>
          <a:stretch>
            <a:fillRect/>
          </a:stretch>
        </p:blipFill>
        <p:spPr>
          <a:xfrm>
            <a:off x="640080" y="6053328"/>
            <a:ext cx="658368" cy="431123"/>
          </a:xfrm>
          <a:prstGeom prst="rect">
            <a:avLst/>
          </a:prstGeom>
        </p:spPr>
      </p:pic>
      <p:sp>
        <p:nvSpPr>
          <p:cNvPr id="9" name="Text 6"/>
          <p:cNvSpPr/>
          <p:nvPr/>
        </p:nvSpPr>
        <p:spPr>
          <a:xfrm>
            <a:off x="1444752" y="6053328"/>
            <a:ext cx="2377440" cy="431123"/>
          </a:xfrm>
          <a:prstGeom prst="rect">
            <a:avLst/>
          </a:prstGeom>
          <a:noFill/>
          <a:ln/>
        </p:spPr>
        <p:txBody>
          <a:bodyPr wrap="square" lIns="0" tIns="0" rIns="0" bIns="0" rtlCol="0" anchor="ctr"/>
          <a:lstStyle/>
          <a:p>
            <a:pPr indent="0" marL="0">
              <a:buNone/>
            </a:pPr>
            <a:r>
              <a:rPr lang="en-US" sz="2300" b="1" spc="-100" kern="0" dirty="0">
                <a:solidFill>
                  <a:srgbClr val="FFFFFF"/>
                </a:solidFill>
                <a:latin typeface="Poppins" pitchFamily="34" charset="0"/>
                <a:ea typeface="Poppins" pitchFamily="34" charset="-122"/>
                <a:cs typeface="Poppins" pitchFamily="34" charset="-120"/>
              </a:rPr>
              <a:t>appmilla</a:t>
            </a:r>
            <a:endParaRPr lang="en-US" sz="2300" dirty="0"/>
          </a:p>
        </p:txBody>
      </p:sp>
      <p:sp>
        <p:nvSpPr>
          <p:cNvPr id="10" name="Text 7"/>
          <p:cNvSpPr/>
          <p:nvPr/>
        </p:nvSpPr>
        <p:spPr>
          <a:xfrm>
            <a:off x="10820095" y="6473952"/>
            <a:ext cx="1005840" cy="274320"/>
          </a:xfrm>
          <a:prstGeom prst="rect">
            <a:avLst/>
          </a:prstGeom>
          <a:noFill/>
          <a:ln/>
        </p:spPr>
        <p:txBody>
          <a:bodyPr wrap="square" lIns="0" tIns="0" rIns="0" bIns="0" rtlCol="0" anchor="ctr"/>
          <a:lstStyle/>
          <a:p>
            <a:pPr algn="r" indent="0" marL="0">
              <a:buNone/>
            </a:pPr>
            <a:r>
              <a:rPr lang="en-US" sz="900" dirty="0">
                <a:solidFill>
                  <a:srgbClr val="7E8C84"/>
                </a:solidFill>
                <a:latin typeface="Poppins" pitchFamily="34" charset="0"/>
                <a:ea typeface="Poppins" pitchFamily="34" charset="-122"/>
                <a:cs typeface="Poppins" pitchFamily="34" charset="-120"/>
              </a:rPr>
              <a:t>14 / 14</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Appmilla Micro-Agents — Small Agents, Earned Trust</dc:title>
  <dc:subject>PptxGenJS Presentation</dc:subject>
  <dc:creator>Appmilla</dc:creator>
  <cp:lastModifiedBy>Appmilla</cp:lastModifiedBy>
  <cp:revision>1</cp:revision>
  <dcterms:created xsi:type="dcterms:W3CDTF">2026-07-12T20:45:53Z</dcterms:created>
  <dcterms:modified xsi:type="dcterms:W3CDTF">2026-07-12T20:45:53Z</dcterms:modified>
</cp:coreProperties>
</file>