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5"/>
    <p:restoredTop sz="94610"/>
  </p:normalViewPr>
  <p:slideViewPr>
    <p:cSldViewPr snapToGrid="0" snapToObjects="1">
      <p:cViewPr varScale="1">
        <p:scale>
          <a:sx n="126" d="100"/>
          <a:sy n="126" d="100"/>
        </p:scale>
        <p:origin x="224"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3100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[~30s]
OPEN
"Morning,— I'm Rich Woollcott."
BEATS
• Technical Co-founder at Appmilla, Bristol-based consultancy.
• Today's talk is a look at how AI is changing the way we build software — with an engineering approach rather than vibe coding.
• Sharing my experiences and a look ahead to what's coming
VERBATIM
"2026 is the year of the software factory — and the worker just changed."
BRIDGE → Slide 2
"Quick about-me, then then let's get into it."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[~45s]
OPEN
"Brief about me — 25 years building production systems."
BEATS
• Software Engineer, now Technical Co-founder at </a:t>
            </a:r>
            <a:r>
              <a:rPr lang="en-US" dirty="0" err="1"/>
              <a:t>Appmilla</a:t>
            </a:r>
            <a:r>
              <a:rPr lang="en-US" dirty="0"/>
              <a:t>.</a:t>
            </a:r>
          </a:p>
          <a:p>
            <a:r>
              <a:rPr lang="en-US" dirty="0"/>
              <a:t>• Personal Goal - transition to an agentic engineer
• My Current Focus is on multi-agent systems — code that builds code.
• Hardware: fine-tuned models locally on an NVIDIA DGX Spark (GB10).
• Mention the YouTube channel coming soon — @RichWoollcott — that's where the deeper write-ups will live.
VERBATIM
"Sharing what I've built and what I've learned along the way."
BRIDGE → Slide 3
"Let me start with the problem we're all feeling."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OPEN
"You've probably all used Claude, Codex or Copilot. You've probably all felt this."
BEATS
• GitClear 2025: AI-assisted projects ship 1.7× more issues.
• 4.94× more technical debt versus non-AI projects.
• Code churn rising — more code written AND deleted. Net velocity is barely moving.
• Faster output, worse outcomes — that isn't a win.
VERBATIM
"AI-generated code ships faster. It doesn't ship better."
BRIDGE → Slide 4
"So how do we fix it? The answer's older than most of us in this room."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OPEN
"Software factories date to the 1960s. This isn't a new idea."
BEATS
• A repeatable, well-defined path to create and update software.
• Same four manufacturing principles: standardisation, specialisation, quality control, conveyor sequencing.
• The key difference is the worker used to be a human developer, now it's an AI agent. </a:t>
            </a:r>
          </a:p>
          <a:p>
            <a:r>
              <a:rPr lang="en-US" dirty="0"/>
              <a:t>• The recipe is the same
• Watch the room relax — they realise this is engineering, not magic.
VERBATIM
"Same proven manufacturing principles. Applied to a new type of worker."
BRIDGE → Slide 5
"Where you sit on this spectrum matters."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[~75s]
OPEN
"Before anything else — locate yourself on this spectrum."
BEATS
• Left: Vibe coding. Claude/Codex/Copilot. Fast, cheap, no architecture.
• Middle: Agent swarms — RuFlow, Gas Town/City. Real engineering, optimised for throughput.
• Right: Software factory. Structured pipeline, quality enforced structurally.
• Steve Yegge's "seven stages of AI coding" is a useful self-location framework.
• Acknowledge swarms (60+ parallel agents, Kubernetes for AI agents) as genuine engineering — they're solving a different problem.
VERBATIM
"Swarms optimise throughput. Factories optimise correctness. Different goals."
BRIDGE → Slide 6
"Wherever you sit — the ground is shifting under you."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[~75s]
OPEN
"Three days ago, Anthropic dropped a big one."
BEATS
• From June 15 — Claude Agent SDK and `claude -p` (programmatic / headless mode) need API keys. Subscriptions = chat-only.
• Anyone who's scripted Claude Code into a pipeline or using an agent swarm will be affected..
• GitHub Copilot mirrors this changing to usage-based from June 1.
• Root cause: subscriptions priced for chat. Agentic workloads consume 10–100× more tokens.
• Risk spectrum: full cloud → hybrid → full local. Setup costs invert.
• The key point is to consider the risk management of the platform you are building on.
VERBATIM
"If you build on managed infrastructure, the economics can change at any time."
BRIDGE → Slide 7
"Here's how I actually work day to day."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OPEN
"Concrete reality. Three tools, in order."
BEATS
• Claude Desktop on MacBook — ideation, build plans, scopes, phases.
• Claude Code in VS Code — runs the slash-command stack: arch → design → plan → spec → AutoBuild.
• Runbooks on the Spark — fully autonomous: agents coordinate, infrastructure spins up, fine-tuning runs, smoke tests fire.
• Build plans + scope docs are what enable parallel projects — I run 3-5 in flight at once.
VERBATIM
"Runbooks on the Spark setup infrastructure with little interaction. Build Plans help context switching."
BRIDGE → Slide 8
"Underneath that workflow there's a stack of primitives."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OPEN
"Three levels — system, feature, task. Each has its own slash commands."
BEATS
• System level: arch produces C4 + ADRs. Design produces schemas. Plan sequences phases.
• Feature level: spec produces BDD acceptance criteria. Plan orders tasks. AutoBuild runs them in parallel waves.
• Task level: work, complete, review. The smallest unit.
• The code is the LAST thing that happens. Architecture, design, specs, plan — they all come first.</a:t>
            </a:r>
          </a:p>
          <a:p>
            <a:r>
              <a:rPr lang="en-US" dirty="0"/>
              <a:t>• I observed that I pretty much always accepted the defaults. This led to the idea of automating this and the first steps towards a software factory.
VERBATIM
"Every tool in this stack started as a pattern I noticed while using Claude Code. Discovered through use, then encoded."
BRIDGE → Slide 9
"Here's what all this looks like wired up."</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[~90s · the big diagram, take your time]
OPEN
"This is the actual system. It runs on the Spark."
BEATS
• Top-left planning surface: Claude Desktop, Open WebUI — natural language comes in.
• Jarvis routes intent. Forge schedules. Architect Agent gives architectural judgment. PO Agent plans roadmaps.
• AutoBuild is the Player-Coach loop used to implement features.
• Bottom infrastructure: llama-swap is the single inference endpoint. Graphiti is the temporal memory. ChromaDB is the RAG.
• Zero cloud API on the critical path. All inference local on a 128GB GB10.
VERBATIM
"Every model through one endpoint. Every agent reads and writes the same knowledge graph."
BRIDGE → Slide 10
"The most important pattern in that diagram is this one."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[~75s]
OPEN
"This is where the quality comes from. The Player generates, the Coach evaluates and we loop until it's accepted."
BEATS</a:t>
            </a:r>
          </a:p>
          <a:p>
            <a:r>
              <a:rPr lang="en-US" dirty="0"/>
              <a:t>• This is my big shiny hammer that I've used in most of the agents.
• Player has access to RAG, and memory and generates the output.
• Coach has never seen the code — only the spec + weighted criteria. Adversarial by design.
• Rejection IS the architecture, not an exception. Validation rarely succeeds first try.
• PHANTOM detection catches the agent referencing components that don't exist.
• Anthropic confirmed it: if you ask an agent to evaluate its own work, it will praise it.
VERBATIM
"Validation contracts are written BEFORE code. The tests confirm decisions — they don't catch bugs."
BRIDGE → Slide 11
"But quality gates alone aren't enough. You also need memory."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OPEN
"Without memory, your agent sees the world through a letterbox."
BEATS
• Bug fixes undo the architecture that the model is unaware of.
• You can see the problem. You can't see the bigger picture.
• That's why so often using raw Claude/Codex/Copilot falls apart at scale — YOU become the memory.</a:t>
            </a:r>
          </a:p>
          <a:p>
            <a:r>
              <a:rPr lang="en-US" dirty="0"/>
              <a:t>• This makes it really hard to work in parallel
• Solution: </a:t>
            </a:r>
            <a:r>
              <a:rPr lang="en-US" dirty="0" err="1"/>
              <a:t>Graphiti</a:t>
            </a:r>
            <a:r>
              <a:rPr lang="en-US" dirty="0"/>
              <a:t> knowledge graph.
• Before each task: READ prior decisions, constraints, outcomes. During: WRITE. After: next task reads.
VERBATIM
"The cognitive load doesn't go away. It shifts from writing code to policing the agent."
BRIDGE → Slide 12
"So with memory + quality gates wired up — small models can compete."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[~75s]
OPEN
"A 26B fine-tuned model matches GPT-5.5 at zero dollars."
BEATS
• Fine-tuned Gemma 4 26B vs GPT-5.5 on architecture reviews — 4 sessions. No RAG
• Three out of four: comparable or better judgment from the SLM.
• Cost: $0.00 vs $0.15-$0.30 per session. Latency: 10s warm vs 20s.
• Be honest: session 1 failed — schema error from a training data gap.
• Broad reviews still favour frontier models. Focused domain tasks — gap closes fast.
• Knowledge came from 2,200 training examples harvested from 19 architecture books via the Player-Coach loop.
VERBATIM
"NVIDIA Research said SLMs are the future of agentic AI. I'm wanted to see it for myself."
BRIDGE → Slide 13
"So how do you actually fine-tune one?"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OPEN
"You don't need to be an ML engineer to do this."
BEATS</a:t>
            </a:r>
          </a:p>
          <a:p>
            <a:r>
              <a:rPr lang="en-US" dirty="0"/>
              <a:t>• I built an agent which creates training datasets from source PDF's
• Goal.md + source PDFs go in. JSONL training data + RAG index come out.
• The same Player-Coach loop generates AND validates training examples automatically.
• Two independently upgradeable layers: behaviour (the weights) and knowledge (the RAG).
• Adding a new domain is a config change, not code.
• No Python notebooks. No ML expertise required.</a:t>
            </a:r>
          </a:p>
          <a:p>
            <a:r>
              <a:rPr lang="en-US" dirty="0"/>
              <a:t>• Runbook for Claude to run smoke tests then run the agent and leave for 50-60 hours.</a:t>
            </a:r>
          </a:p>
          <a:p>
            <a:r>
              <a:rPr lang="en-US" dirty="0"/>
              <a:t>• Fine-tune via </a:t>
            </a:r>
            <a:r>
              <a:rPr lang="en-US" dirty="0" err="1"/>
              <a:t>Unsloth</a:t>
            </a:r>
            <a:r>
              <a:rPr lang="en-US" dirty="0"/>
              <a:t> using a script
VERBATIM
"The same loop that builds the software also builds the training data."
BRIDGE → Slide 14
"Put it all together — four layers, one system."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[~70s]
OPEN
"Layer 1 is the fine-tuned SLM. Behaviour, judgment, calibration in the weights."
BEATS</a:t>
            </a:r>
          </a:p>
          <a:p>
            <a:r>
              <a:rPr lang="en-US" dirty="0"/>
              <a:t>• You can also use frontier models - the Product Owner agent uses GPT 5.5.
• Layer 2 is the harness — Player-Coach loop, optionally weighted evaluation.
• Layer 3 is RAG — selective retrieval, not always-on.
• Layer 4 is memory — Graphiti — continuity across projects.
• Each layer amplifies the others.
• Harness Engineering research: same model, 6× performance gap from harness changes alone. LangChain went outside-top-30 to rank 5 on Terminal Bench 2 by changing only the harness. Haiku outranked larger models.
VERBATIM
"Fine-tuning teaches behaviour. RAG provides knowledge. The harness enforces quality. Memory compounds it all."
BRIDGE → Slide 15
"And those layers compound."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[~45s]
OPEN
"Each primitive in the pipeline makes the next one more effective."
BEATS
• Research → Plan → Implement → Verify → Knowledge feeds back into Research.
• Pre-empt the objection: "that's a lot of work upfront." Answer: each piece compounds.
• You don't need all six on day one. Start with one quality gate. Then specs. Then architecture.
• Vibe coding feels faster but doesn't compound. Project 10 starts from zero.
VERBATIM
"Each Project builds on the lessons learned from the previous ones."
BRIDGE → Slide 16
"And I'm not the only one finding this pattern."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OPEN
"Same patterns. Different scale. Same conclusion."
BEATS
• What I built: serial pipeline, local hardware, fine-tuned models in specific seats, adversarial Player-Coach.
• What Factory built independently: serial execution on 16-day missions, validation contracts before code, structured handoffs.
• Two teams starting from opposite ends. Convergent patterns.
• Factory is ahead of where I've got to: 16-day autonomous runs, QA agent clicking the live app, enterprise-scale production use.
• I find when building on my own I need to step back from time to time to evaluate what I'm doing. This comparison shows the patterns converge.
VERBATIM
"Structure and discipline beat raw model capability."
BRIDGE → Slide 17
"And it resolves a tension your leadership cares about."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 brief slide]
OPEN
"Productivity versus governance is the eternal fight. The factory resolves it."
BEATS
• Leadership wants governance, standards, principles.
• Developers want productivity, less friction.
• Today's math: more governance = more friction = less AI productivity gain.
• The Factory builds it in: architecture as CONTEXT not gates. Adversarial validation as automated quality. Memory as institutional knowledge.
• Reference Kiro (AWS's agentic IDE) — spec-driven, steering files, hooks. Different mechanism, same goal.
VERBATIM
"Governance is IN the process, not ON TOP of it."
BRIDGE → Slide 18
"But none of this comes from a vendor. It comes from use."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OPEN
"Don't design the process then build tools. Discover it, then encode it."
BEATS
• Step 1: use AI coding tools manually for real work.
• Step 2: spot the pattern you keep doing.
• Step 3: extract it into tooling — slash command, runbook, hook.
• Step 4: tooling encodes YOUR process. Not a vendor's.
• RequireKit war story: tried to give tooling to someone else, didn't work — the process encoded didn't match their mental model.
• Warning: later this year you'll be able to buy someone else's factory. Ask if their process matches yours.
VERBATIM
"The tooling encodes YOUR thinking — and that's the moat."
BRIDGE → Slide 19
"OK — what should you actually do on Monday?"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[~70s · the generous handoff]
OPEN
"Three tiers. Pick any one and give it a go."
BEATS
• Monday morning: pick one AI workflow you already run. Add adversarial review by a second model. Write acceptance criteria BEFORE the AI writes code.
• This quarter: map your pipeline stages explicitly. Try different models in different seats. Serial, not parallel.
• This year: fine-tune a model for your domain. Build a knowledge graph that compounds. Consider running it all locally.
• Pure handoff — no mention of my tools. Audience can start anywhere.
VERBATIM
"Start with one quality gate. Everything else compounds from there."
BRIDGE → Slide 20
"So where does this go next?"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OPEN
"Architect Agent is shipped. PO Agent is shipped. The pattern extends."
BEATS
• PO Agent runs on GPT-5.5 today — `po_extract` takes 14 source docs and produces a roadmap of epics plus ~35 feature spec inputs.
• Same Player-Coach + harness + RAG recipe, different seat.
• Next step for PO: fine-tune Gemma 4 to slash running cost — same path I walked with Architect.
• Refactoring </a:t>
            </a:r>
            <a:r>
              <a:rPr lang="en-US" dirty="0" err="1"/>
              <a:t>Autobuild</a:t>
            </a:r>
            <a:r>
              <a:rPr lang="en-US" dirty="0"/>
              <a:t> from Claude agents SDK and extending the Forge build event and failure handling..
• QA Agent is the frontier — Luke at Factory uses computer-use to click through live apps. Still hard.
VERBATIM
"The AI is the engine. You're still the engineer."
BRIDGE → Slide 21
"Quick set of pointers if you want to go deeper."</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[~30s · then Q&amp;A]
OPEN
"Some useful references."
BEATS
• Reading list: Factory Missions, Gas Town, NVIDIA's SLM paper, Harness Engineering, Bitter Lesson, Simon Willison on dark factories.
• YouTube channel @RichWoollcott — coming soon — deeper walkthroughs will land there.
• rich@appmilla.com if you want to chat one-on-one.
• Then straight to Q&amp;A — open the floor.
VERBATIM
"That's it hope you found the talk useful."
BRIDGE → </a:t>
            </a:r>
            <a:r>
              <a:rPr lang="en-US" dirty="0" err="1"/>
              <a:t>Qpen</a:t>
            </a:r>
            <a:r>
              <a:rPr lang="en-US" dirty="0"/>
              <a:t> discussion if time
"Open floor. What did this miss? What's hardest where you sit?"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2D24"/>
        </a:solidFill>
        <a:effectLst/>
      </p:bgPr>
    </p:bg>
    <p:spTree>
      <p:nvGrpSpPr>
        <p:cNvPr id="1" name=""/>
        <p:cNvGrpSpPr/>
        <p:nvPr/>
      </p:nvGrpSpPr>
      <p:grpSpPr>
        <a:xfrm>
          <a:off x="0" y="0"/>
          <a:ext cx="0" cy="0"/>
          <a:chOff x="0" y="0"/>
          <a:chExt cx="0" cy="0"/>
        </a:xfrm>
      </p:grpSpPr>
      <p:sp>
        <p:nvSpPr>
          <p:cNvPr id="2" name="Text 0"/>
          <p:cNvSpPr/>
          <p:nvPr/>
        </p:nvSpPr>
        <p:spPr>
          <a:xfrm>
            <a:off x="640080" y="594360"/>
            <a:ext cx="10972800" cy="365760"/>
          </a:xfrm>
          <a:prstGeom prst="rect">
            <a:avLst/>
          </a:prstGeom>
          <a:noFill/>
          <a:ln/>
        </p:spPr>
        <p:txBody>
          <a:bodyPr wrap="square" lIns="0" tIns="0" rIns="0" bIns="0" rtlCol="0" anchor="ctr"/>
          <a:lstStyle/>
          <a:p>
            <a:pPr marL="0" indent="0" algn="l">
              <a:buNone/>
            </a:pPr>
            <a:r>
              <a:rPr lang="en-US" sz="1200" b="1" kern="0" spc="600" dirty="0">
                <a:solidFill>
                  <a:srgbClr val="42FF8A"/>
                </a:solidFill>
                <a:latin typeface="Poppins" pitchFamily="34" charset="0"/>
                <a:ea typeface="Poppins" pitchFamily="34" charset="-122"/>
                <a:cs typeface="Poppins" pitchFamily="34" charset="-120"/>
              </a:rPr>
              <a:t>DDD SOUTHWEST  ·  16 MAY 2026  ·  ENGINE SHED, BRISTOL</a:t>
            </a:r>
            <a:endParaRPr lang="en-US" sz="1200" dirty="0"/>
          </a:p>
        </p:txBody>
      </p:sp>
      <p:sp>
        <p:nvSpPr>
          <p:cNvPr id="3" name="Text 1"/>
          <p:cNvSpPr/>
          <p:nvPr/>
        </p:nvSpPr>
        <p:spPr>
          <a:xfrm>
            <a:off x="640080" y="1508760"/>
            <a:ext cx="10972800" cy="2377440"/>
          </a:xfrm>
          <a:prstGeom prst="rect">
            <a:avLst/>
          </a:prstGeom>
          <a:noFill/>
          <a:ln/>
        </p:spPr>
        <p:txBody>
          <a:bodyPr wrap="square" lIns="0" tIns="0" rIns="0" bIns="0" rtlCol="0" anchor="t"/>
          <a:lstStyle/>
          <a:p>
            <a:pPr marL="0" indent="0" algn="l">
              <a:buNone/>
            </a:pPr>
            <a:r>
              <a:rPr lang="en-US" sz="6000" b="1" dirty="0">
                <a:solidFill>
                  <a:srgbClr val="FFFFFF"/>
                </a:solidFill>
                <a:latin typeface="Poppins" pitchFamily="34" charset="0"/>
                <a:ea typeface="Poppins" pitchFamily="34" charset="-122"/>
                <a:cs typeface="Poppins" pitchFamily="34" charset="-120"/>
              </a:rPr>
              <a:t>2026: The Year of the</a:t>
            </a:r>
            <a:endParaRPr lang="en-US" sz="6000" dirty="0"/>
          </a:p>
          <a:p>
            <a:pPr marL="0" indent="0" algn="l">
              <a:buNone/>
            </a:pPr>
            <a:r>
              <a:rPr lang="en-US" sz="6000" b="1" dirty="0">
                <a:solidFill>
                  <a:srgbClr val="42FF8A"/>
                </a:solidFill>
                <a:latin typeface="Poppins" pitchFamily="34" charset="0"/>
                <a:ea typeface="Poppins" pitchFamily="34" charset="-122"/>
                <a:cs typeface="Poppins" pitchFamily="34" charset="-120"/>
              </a:rPr>
              <a:t>Software Factory</a:t>
            </a:r>
            <a:endParaRPr lang="en-US" sz="6000" dirty="0"/>
          </a:p>
        </p:txBody>
      </p:sp>
      <p:sp>
        <p:nvSpPr>
          <p:cNvPr id="4" name="Text 2"/>
          <p:cNvSpPr/>
          <p:nvPr/>
        </p:nvSpPr>
        <p:spPr>
          <a:xfrm>
            <a:off x="640080" y="4069080"/>
            <a:ext cx="10972800" cy="548640"/>
          </a:xfrm>
          <a:prstGeom prst="rect">
            <a:avLst/>
          </a:prstGeom>
          <a:noFill/>
          <a:ln/>
        </p:spPr>
        <p:txBody>
          <a:bodyPr wrap="square" lIns="0" tIns="0" rIns="0" bIns="0" rtlCol="0" anchor="ctr"/>
          <a:lstStyle/>
          <a:p>
            <a:pPr marL="0" indent="0" algn="l">
              <a:buNone/>
            </a:pPr>
            <a:r>
              <a:rPr lang="en-US" sz="2200" dirty="0">
                <a:solidFill>
                  <a:srgbClr val="B8C7BF"/>
                </a:solidFill>
                <a:latin typeface="Poppins" pitchFamily="34" charset="0"/>
                <a:ea typeface="Poppins" pitchFamily="34" charset="-122"/>
                <a:cs typeface="Poppins" pitchFamily="34" charset="-120"/>
              </a:rPr>
              <a:t>Building AI systems that build software</a:t>
            </a:r>
            <a:endParaRPr lang="en-US" sz="2200" dirty="0"/>
          </a:p>
        </p:txBody>
      </p:sp>
      <p:sp>
        <p:nvSpPr>
          <p:cNvPr id="5" name="Text 3"/>
          <p:cNvSpPr/>
          <p:nvPr/>
        </p:nvSpPr>
        <p:spPr>
          <a:xfrm>
            <a:off x="640080" y="5120640"/>
            <a:ext cx="7315200" cy="822960"/>
          </a:xfrm>
          <a:prstGeom prst="rect">
            <a:avLst/>
          </a:prstGeom>
          <a:noFill/>
          <a:ln/>
        </p:spPr>
        <p:txBody>
          <a:bodyPr wrap="square" lIns="0" tIns="0" rIns="0" bIns="0" rtlCol="0" anchor="t"/>
          <a:lstStyle/>
          <a:p>
            <a:pPr marL="0" indent="0" algn="l">
              <a:buNone/>
            </a:pPr>
            <a:r>
              <a:rPr lang="en-US" sz="1600" b="1" dirty="0">
                <a:solidFill>
                  <a:srgbClr val="FFFFFF"/>
                </a:solidFill>
                <a:latin typeface="Poppins" pitchFamily="34" charset="0"/>
                <a:ea typeface="Poppins" pitchFamily="34" charset="-122"/>
                <a:cs typeface="Poppins" pitchFamily="34" charset="-120"/>
              </a:rPr>
              <a:t>Rich Woollcott</a:t>
            </a:r>
            <a:endParaRPr lang="en-US" sz="1600" dirty="0"/>
          </a:p>
          <a:p>
            <a:pPr marL="0" indent="0" algn="l">
              <a:buNone/>
            </a:pPr>
            <a:r>
              <a:rPr lang="en-US" sz="1300" dirty="0">
                <a:solidFill>
                  <a:srgbClr val="B8C7BF"/>
                </a:solidFill>
                <a:latin typeface="Poppins" pitchFamily="34" charset="0"/>
                <a:ea typeface="Poppins" pitchFamily="34" charset="-122"/>
                <a:cs typeface="Poppins" pitchFamily="34" charset="-120"/>
              </a:rPr>
              <a:t>Technical Co-founder · Appmilla</a:t>
            </a:r>
            <a:endParaRPr lang="en-US" sz="1600" dirty="0"/>
          </a:p>
        </p:txBody>
      </p:sp>
      <p:pic>
        <p:nvPicPr>
          <p:cNvPr id="6" name="Image 0" descr="/sessions/festive-clever-lovelace/mnt/outputs/appmilla-icon-only-darkbg.png"/>
          <p:cNvPicPr>
            <a:picLocks noChangeAspect="1"/>
          </p:cNvPicPr>
          <p:nvPr/>
        </p:nvPicPr>
        <p:blipFill>
          <a:blip r:embed="rId3"/>
          <a:stretch>
            <a:fillRect/>
          </a:stretch>
        </p:blipFill>
        <p:spPr>
          <a:xfrm>
            <a:off x="9921240" y="5742432"/>
            <a:ext cx="640080" cy="420624"/>
          </a:xfrm>
          <a:prstGeom prst="rect">
            <a:avLst/>
          </a:prstGeom>
        </p:spPr>
      </p:pic>
      <p:sp>
        <p:nvSpPr>
          <p:cNvPr id="7" name="Text 4"/>
          <p:cNvSpPr/>
          <p:nvPr/>
        </p:nvSpPr>
        <p:spPr>
          <a:xfrm>
            <a:off x="10607040" y="5687568"/>
            <a:ext cx="1554480" cy="502920"/>
          </a:xfrm>
          <a:prstGeom prst="rect">
            <a:avLst/>
          </a:prstGeom>
          <a:noFill/>
          <a:ln/>
        </p:spPr>
        <p:txBody>
          <a:bodyPr wrap="square" lIns="0" tIns="0" rIns="0" bIns="0" rtlCol="0" anchor="ctr"/>
          <a:lstStyle/>
          <a:p>
            <a:pPr marL="0" indent="0">
              <a:buNone/>
            </a:pPr>
            <a:r>
              <a:rPr lang="en-US" sz="2200" b="1" kern="0" spc="-100" dirty="0">
                <a:solidFill>
                  <a:srgbClr val="FFFFFF"/>
                </a:solidFill>
                <a:latin typeface="Poppins" pitchFamily="34" charset="0"/>
                <a:ea typeface="Poppins" pitchFamily="34" charset="-122"/>
                <a:cs typeface="Poppins" pitchFamily="34" charset="-120"/>
              </a:rPr>
              <a:t>appmilla</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ABOUT ME</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800" b="1" dirty="0">
                <a:solidFill>
                  <a:srgbClr val="1C2D24"/>
                </a:solidFill>
                <a:latin typeface="Poppins" pitchFamily="34" charset="0"/>
                <a:ea typeface="Poppins" pitchFamily="34" charset="-122"/>
                <a:cs typeface="Poppins" pitchFamily="34" charset="-120"/>
              </a:rPr>
              <a:t>Rich Woollcott</a:t>
            </a:r>
            <a:endParaRPr lang="en-US" sz="3800" dirty="0"/>
          </a:p>
        </p:txBody>
      </p:sp>
      <p:sp>
        <p:nvSpPr>
          <p:cNvPr id="4" name="Text 2"/>
          <p:cNvSpPr/>
          <p:nvPr/>
        </p:nvSpPr>
        <p:spPr>
          <a:xfrm>
            <a:off x="548640" y="1874520"/>
            <a:ext cx="11064240" cy="548640"/>
          </a:xfrm>
          <a:prstGeom prst="rect">
            <a:avLst/>
          </a:prstGeom>
          <a:noFill/>
          <a:ln/>
        </p:spPr>
        <p:txBody>
          <a:bodyPr wrap="square" lIns="0" tIns="0" rIns="0" bIns="0" rtlCol="0" anchor="t"/>
          <a:lstStyle/>
          <a:p>
            <a:pPr marL="0" indent="0" algn="l">
              <a:buNone/>
            </a:pPr>
            <a:r>
              <a:rPr lang="en-US" sz="1700" dirty="0">
                <a:solidFill>
                  <a:srgbClr val="4F6358"/>
                </a:solidFill>
                <a:latin typeface="Poppins" pitchFamily="34" charset="0"/>
                <a:ea typeface="Poppins" pitchFamily="34" charset="-122"/>
                <a:cs typeface="Poppins" pitchFamily="34" charset="-120"/>
              </a:rPr>
              <a:t>Technical Co-founder · Appmilla · Bristol, UK</a:t>
            </a:r>
            <a:endParaRPr lang="en-US" sz="1700" dirty="0"/>
          </a:p>
        </p:txBody>
      </p:sp>
      <p:sp>
        <p:nvSpPr>
          <p:cNvPr id="5" name="Shape 3"/>
          <p:cNvSpPr/>
          <p:nvPr/>
        </p:nvSpPr>
        <p:spPr>
          <a:xfrm>
            <a:off x="548640" y="2788920"/>
            <a:ext cx="5303520" cy="1280160"/>
          </a:xfrm>
          <a:prstGeom prst="rect">
            <a:avLst/>
          </a:prstGeom>
          <a:solidFill>
            <a:srgbClr val="FFFFFF">
              <a:alpha val="0"/>
            </a:srgbClr>
          </a:solidFill>
          <a:ln w="9525">
            <a:solidFill>
              <a:srgbClr val="D7DED8"/>
            </a:solidFill>
            <a:prstDash val="solid"/>
          </a:ln>
        </p:spPr>
        <p:txBody>
          <a:bodyPr/>
          <a:lstStyle/>
          <a:p>
            <a:endParaRPr lang="en-US"/>
          </a:p>
        </p:txBody>
      </p:sp>
      <p:sp>
        <p:nvSpPr>
          <p:cNvPr id="6" name="Shape 4"/>
          <p:cNvSpPr/>
          <p:nvPr/>
        </p:nvSpPr>
        <p:spPr>
          <a:xfrm>
            <a:off x="548640" y="2788920"/>
            <a:ext cx="64008" cy="1280160"/>
          </a:xfrm>
          <a:prstGeom prst="rect">
            <a:avLst/>
          </a:prstGeom>
          <a:solidFill>
            <a:srgbClr val="3F8C43"/>
          </a:solidFill>
          <a:ln w="12700">
            <a:solidFill>
              <a:srgbClr val="3F8C43"/>
            </a:solidFill>
            <a:prstDash val="solid"/>
          </a:ln>
        </p:spPr>
        <p:txBody>
          <a:bodyPr/>
          <a:lstStyle/>
          <a:p>
            <a:endParaRPr lang="en-US"/>
          </a:p>
        </p:txBody>
      </p:sp>
      <p:sp>
        <p:nvSpPr>
          <p:cNvPr id="7" name="Text 5"/>
          <p:cNvSpPr/>
          <p:nvPr/>
        </p:nvSpPr>
        <p:spPr>
          <a:xfrm>
            <a:off x="777240" y="2953512"/>
            <a:ext cx="493776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ROLE</a:t>
            </a:r>
            <a:endParaRPr lang="en-US" sz="1000" dirty="0"/>
          </a:p>
        </p:txBody>
      </p:sp>
      <p:sp>
        <p:nvSpPr>
          <p:cNvPr id="8" name="Text 6"/>
          <p:cNvSpPr/>
          <p:nvPr/>
        </p:nvSpPr>
        <p:spPr>
          <a:xfrm>
            <a:off x="777240" y="3264408"/>
            <a:ext cx="4937760" cy="685800"/>
          </a:xfrm>
          <a:prstGeom prst="rect">
            <a:avLst/>
          </a:prstGeom>
          <a:noFill/>
          <a:ln/>
        </p:spPr>
        <p:txBody>
          <a:bodyPr wrap="square" lIns="0" tIns="0" rIns="0" bIns="0" rtlCol="0" anchor="t"/>
          <a:lstStyle/>
          <a:p>
            <a:r>
              <a:rPr lang="en-US" sz="1400" dirty="0">
                <a:solidFill>
                  <a:srgbClr val="1C2D24"/>
                </a:solidFill>
                <a:latin typeface="Poppins" pitchFamily="34" charset="0"/>
                <a:ea typeface="Poppins" pitchFamily="34" charset="-122"/>
                <a:cs typeface="Poppins" pitchFamily="34" charset="-120"/>
              </a:rPr>
              <a:t>Software Engineer — 25+ years building production systems.</a:t>
            </a:r>
            <a:endParaRPr lang="en-US" sz="1400" dirty="0"/>
          </a:p>
        </p:txBody>
      </p:sp>
      <p:sp>
        <p:nvSpPr>
          <p:cNvPr id="9" name="Shape 7"/>
          <p:cNvSpPr/>
          <p:nvPr/>
        </p:nvSpPr>
        <p:spPr>
          <a:xfrm>
            <a:off x="6217920" y="2788920"/>
            <a:ext cx="5303520" cy="1280160"/>
          </a:xfrm>
          <a:prstGeom prst="rect">
            <a:avLst/>
          </a:prstGeom>
          <a:solidFill>
            <a:srgbClr val="FFFFFF">
              <a:alpha val="0"/>
            </a:srgbClr>
          </a:solidFill>
          <a:ln w="9525">
            <a:solidFill>
              <a:srgbClr val="D7DED8"/>
            </a:solidFill>
            <a:prstDash val="solid"/>
          </a:ln>
        </p:spPr>
        <p:txBody>
          <a:bodyPr/>
          <a:lstStyle/>
          <a:p>
            <a:endParaRPr lang="en-US"/>
          </a:p>
        </p:txBody>
      </p:sp>
      <p:sp>
        <p:nvSpPr>
          <p:cNvPr id="10" name="Shape 8"/>
          <p:cNvSpPr/>
          <p:nvPr/>
        </p:nvSpPr>
        <p:spPr>
          <a:xfrm>
            <a:off x="6217920" y="2788920"/>
            <a:ext cx="64008" cy="1280160"/>
          </a:xfrm>
          <a:prstGeom prst="rect">
            <a:avLst/>
          </a:prstGeom>
          <a:solidFill>
            <a:srgbClr val="3F8C43"/>
          </a:solidFill>
          <a:ln w="12700">
            <a:solidFill>
              <a:srgbClr val="3F8C43"/>
            </a:solidFill>
            <a:prstDash val="solid"/>
          </a:ln>
        </p:spPr>
        <p:txBody>
          <a:bodyPr/>
          <a:lstStyle/>
          <a:p>
            <a:endParaRPr lang="en-US"/>
          </a:p>
        </p:txBody>
      </p:sp>
      <p:sp>
        <p:nvSpPr>
          <p:cNvPr id="11" name="Text 9"/>
          <p:cNvSpPr/>
          <p:nvPr/>
        </p:nvSpPr>
        <p:spPr>
          <a:xfrm>
            <a:off x="6446520" y="2953512"/>
            <a:ext cx="493776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FOCUS</a:t>
            </a:r>
            <a:endParaRPr lang="en-US" sz="1000" dirty="0"/>
          </a:p>
        </p:txBody>
      </p:sp>
      <p:sp>
        <p:nvSpPr>
          <p:cNvPr id="12" name="Text 10"/>
          <p:cNvSpPr/>
          <p:nvPr/>
        </p:nvSpPr>
        <p:spPr>
          <a:xfrm>
            <a:off x="6446520" y="3264408"/>
            <a:ext cx="4937760" cy="685800"/>
          </a:xfrm>
          <a:prstGeom prst="rect">
            <a:avLst/>
          </a:prstGeom>
          <a:noFill/>
          <a:ln/>
        </p:spPr>
        <p:txBody>
          <a:bodyPr wrap="square" lIns="0" tIns="0" rIns="0" bIns="0" rtlCol="0" anchor="t"/>
          <a:lstStyle/>
          <a:p>
            <a:pPr marL="0" indent="0">
              <a:buNone/>
            </a:pPr>
            <a:r>
              <a:rPr lang="en-US" sz="1400" dirty="0">
                <a:solidFill>
                  <a:srgbClr val="1C2D24"/>
                </a:solidFill>
                <a:latin typeface="Poppins" pitchFamily="34" charset="0"/>
                <a:ea typeface="Poppins" pitchFamily="34" charset="-122"/>
                <a:cs typeface="Poppins" pitchFamily="34" charset="-120"/>
              </a:rPr>
              <a:t>Autonomous multi-agent software development systems.</a:t>
            </a:r>
            <a:endParaRPr lang="en-US" sz="1400" dirty="0"/>
          </a:p>
        </p:txBody>
      </p:sp>
      <p:sp>
        <p:nvSpPr>
          <p:cNvPr id="13" name="Shape 11"/>
          <p:cNvSpPr/>
          <p:nvPr/>
        </p:nvSpPr>
        <p:spPr>
          <a:xfrm>
            <a:off x="548640" y="4389120"/>
            <a:ext cx="5303520" cy="1280160"/>
          </a:xfrm>
          <a:prstGeom prst="rect">
            <a:avLst/>
          </a:prstGeom>
          <a:solidFill>
            <a:srgbClr val="FFFFFF">
              <a:alpha val="0"/>
            </a:srgbClr>
          </a:solidFill>
          <a:ln w="9525">
            <a:solidFill>
              <a:srgbClr val="D7DED8"/>
            </a:solidFill>
            <a:prstDash val="solid"/>
          </a:ln>
        </p:spPr>
        <p:txBody>
          <a:bodyPr/>
          <a:lstStyle/>
          <a:p>
            <a:endParaRPr lang="en-US"/>
          </a:p>
        </p:txBody>
      </p:sp>
      <p:sp>
        <p:nvSpPr>
          <p:cNvPr id="14" name="Shape 12"/>
          <p:cNvSpPr/>
          <p:nvPr/>
        </p:nvSpPr>
        <p:spPr>
          <a:xfrm>
            <a:off x="548640" y="4389120"/>
            <a:ext cx="64008" cy="1280160"/>
          </a:xfrm>
          <a:prstGeom prst="rect">
            <a:avLst/>
          </a:prstGeom>
          <a:solidFill>
            <a:srgbClr val="3F8C43"/>
          </a:solidFill>
          <a:ln w="12700">
            <a:solidFill>
              <a:srgbClr val="3F8C43"/>
            </a:solidFill>
            <a:prstDash val="solid"/>
          </a:ln>
        </p:spPr>
        <p:txBody>
          <a:bodyPr/>
          <a:lstStyle/>
          <a:p>
            <a:endParaRPr lang="en-US"/>
          </a:p>
        </p:txBody>
      </p:sp>
      <p:sp>
        <p:nvSpPr>
          <p:cNvPr id="15" name="Text 13"/>
          <p:cNvSpPr/>
          <p:nvPr/>
        </p:nvSpPr>
        <p:spPr>
          <a:xfrm>
            <a:off x="777240" y="4553712"/>
            <a:ext cx="493776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HARDWARE</a:t>
            </a:r>
            <a:endParaRPr lang="en-US" sz="1000" dirty="0"/>
          </a:p>
        </p:txBody>
      </p:sp>
      <p:sp>
        <p:nvSpPr>
          <p:cNvPr id="16" name="Text 14"/>
          <p:cNvSpPr/>
          <p:nvPr/>
        </p:nvSpPr>
        <p:spPr>
          <a:xfrm>
            <a:off x="777240" y="4864608"/>
            <a:ext cx="4937760" cy="685800"/>
          </a:xfrm>
          <a:prstGeom prst="rect">
            <a:avLst/>
          </a:prstGeom>
          <a:noFill/>
          <a:ln/>
        </p:spPr>
        <p:txBody>
          <a:bodyPr wrap="square" lIns="0" tIns="0" rIns="0" bIns="0" rtlCol="0" anchor="t"/>
          <a:lstStyle/>
          <a:p>
            <a:pPr marL="0" indent="0">
              <a:buNone/>
            </a:pPr>
            <a:r>
              <a:rPr lang="en-US" sz="1400" dirty="0">
                <a:solidFill>
                  <a:srgbClr val="1C2D24"/>
                </a:solidFill>
                <a:latin typeface="Poppins" pitchFamily="34" charset="0"/>
                <a:ea typeface="Poppins" pitchFamily="34" charset="-122"/>
                <a:cs typeface="Poppins" pitchFamily="34" charset="-120"/>
              </a:rPr>
              <a:t>Fine-tuned models on local NVIDIA DGX Spark (GB10).</a:t>
            </a:r>
            <a:endParaRPr lang="en-US" sz="1400" dirty="0"/>
          </a:p>
        </p:txBody>
      </p:sp>
      <p:sp>
        <p:nvSpPr>
          <p:cNvPr id="17" name="Shape 15"/>
          <p:cNvSpPr/>
          <p:nvPr/>
        </p:nvSpPr>
        <p:spPr>
          <a:xfrm>
            <a:off x="6217920" y="4389120"/>
            <a:ext cx="5303520" cy="1280160"/>
          </a:xfrm>
          <a:prstGeom prst="rect">
            <a:avLst/>
          </a:prstGeom>
          <a:solidFill>
            <a:srgbClr val="FFFFFF">
              <a:alpha val="0"/>
            </a:srgbClr>
          </a:solidFill>
          <a:ln w="9525">
            <a:solidFill>
              <a:srgbClr val="D7DED8"/>
            </a:solidFill>
            <a:prstDash val="solid"/>
          </a:ln>
        </p:spPr>
        <p:txBody>
          <a:bodyPr/>
          <a:lstStyle/>
          <a:p>
            <a:endParaRPr lang="en-US"/>
          </a:p>
        </p:txBody>
      </p:sp>
      <p:sp>
        <p:nvSpPr>
          <p:cNvPr id="18" name="Shape 16"/>
          <p:cNvSpPr/>
          <p:nvPr/>
        </p:nvSpPr>
        <p:spPr>
          <a:xfrm>
            <a:off x="6217920" y="4389120"/>
            <a:ext cx="64008" cy="1280160"/>
          </a:xfrm>
          <a:prstGeom prst="rect">
            <a:avLst/>
          </a:prstGeom>
          <a:solidFill>
            <a:srgbClr val="3F8C43"/>
          </a:solidFill>
          <a:ln w="12700">
            <a:solidFill>
              <a:srgbClr val="3F8C43"/>
            </a:solidFill>
            <a:prstDash val="solid"/>
          </a:ln>
        </p:spPr>
        <p:txBody>
          <a:bodyPr/>
          <a:lstStyle/>
          <a:p>
            <a:endParaRPr lang="en-US"/>
          </a:p>
        </p:txBody>
      </p:sp>
      <p:sp>
        <p:nvSpPr>
          <p:cNvPr id="19" name="Text 17"/>
          <p:cNvSpPr/>
          <p:nvPr/>
        </p:nvSpPr>
        <p:spPr>
          <a:xfrm>
            <a:off x="6446520" y="4553712"/>
            <a:ext cx="493776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SHARING</a:t>
            </a:r>
            <a:endParaRPr lang="en-US" sz="1000" dirty="0"/>
          </a:p>
        </p:txBody>
      </p:sp>
      <p:sp>
        <p:nvSpPr>
          <p:cNvPr id="20" name="Text 18"/>
          <p:cNvSpPr/>
          <p:nvPr/>
        </p:nvSpPr>
        <p:spPr>
          <a:xfrm>
            <a:off x="6446520" y="4864608"/>
            <a:ext cx="4937760" cy="685800"/>
          </a:xfrm>
          <a:prstGeom prst="rect">
            <a:avLst/>
          </a:prstGeom>
          <a:noFill/>
          <a:ln/>
        </p:spPr>
        <p:txBody>
          <a:bodyPr wrap="square" lIns="0" tIns="0" rIns="0" bIns="0" rtlCol="0" anchor="t"/>
          <a:lstStyle/>
          <a:p>
            <a:pPr marL="0" indent="0">
              <a:buNone/>
            </a:pPr>
            <a:r>
              <a:rPr lang="en-US" sz="1400" dirty="0">
                <a:solidFill>
                  <a:srgbClr val="1C2D24"/>
                </a:solidFill>
                <a:latin typeface="Poppins" pitchFamily="34" charset="0"/>
                <a:ea typeface="Poppins" pitchFamily="34" charset="-122"/>
                <a:cs typeface="Poppins" pitchFamily="34" charset="-120"/>
              </a:rPr>
              <a:t>YouTube channel coming soon — @RichWoollcott. Link on the closing slide.</a:t>
            </a:r>
            <a:endParaRPr lang="en-US" sz="1400" dirty="0"/>
          </a:p>
        </p:txBody>
      </p:sp>
      <p:sp>
        <p:nvSpPr>
          <p:cNvPr id="21" name="Text 19"/>
          <p:cNvSpPr/>
          <p:nvPr/>
        </p:nvSpPr>
        <p:spPr>
          <a:xfrm>
            <a:off x="548640" y="5852160"/>
            <a:ext cx="11064240" cy="457200"/>
          </a:xfrm>
          <a:prstGeom prst="rect">
            <a:avLst/>
          </a:prstGeom>
          <a:noFill/>
          <a:ln/>
        </p:spPr>
        <p:txBody>
          <a:bodyPr wrap="square" lIns="0" tIns="0" rIns="0" bIns="0" rtlCol="0" anchor="ctr"/>
          <a:lstStyle/>
          <a:p>
            <a:r>
              <a:rPr lang="en-US" sz="1500" b="1" dirty="0">
                <a:solidFill>
                  <a:srgbClr val="1C2D24"/>
                </a:solidFill>
                <a:latin typeface="Poppins" pitchFamily="34" charset="0"/>
                <a:ea typeface="Poppins" pitchFamily="34" charset="-122"/>
                <a:cs typeface="Poppins" pitchFamily="34" charset="-120"/>
              </a:rPr>
              <a:t>Today's talk is about sharing what I've built and what I've learned.</a:t>
            </a:r>
            <a:endParaRPr lang="en-US" sz="1500" dirty="0"/>
          </a:p>
        </p:txBody>
      </p:sp>
      <p:sp>
        <p:nvSpPr>
          <p:cNvPr id="22" name="Text 20"/>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3" name="Text 21"/>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THE WHY</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800" b="1" dirty="0">
                <a:solidFill>
                  <a:srgbClr val="1C2D24"/>
                </a:solidFill>
                <a:latin typeface="Poppins" pitchFamily="34" charset="0"/>
                <a:ea typeface="Poppins" pitchFamily="34" charset="-122"/>
                <a:cs typeface="Poppins" pitchFamily="34" charset="-120"/>
              </a:rPr>
              <a:t>AI-generated code ships faster.</a:t>
            </a:r>
            <a:endParaRPr lang="en-US" sz="3800" dirty="0"/>
          </a:p>
          <a:p>
            <a:pPr marL="0" indent="0" algn="l">
              <a:buNone/>
            </a:pPr>
            <a:r>
              <a:rPr lang="en-US" sz="3800" b="1" dirty="0">
                <a:solidFill>
                  <a:srgbClr val="3F8C43"/>
                </a:solidFill>
                <a:latin typeface="Poppins" pitchFamily="34" charset="0"/>
                <a:ea typeface="Poppins" pitchFamily="34" charset="-122"/>
                <a:cs typeface="Poppins" pitchFamily="34" charset="-120"/>
              </a:rPr>
              <a:t>It doesn't ship better.</a:t>
            </a:r>
            <a:endParaRPr lang="en-US" sz="3800" dirty="0"/>
          </a:p>
        </p:txBody>
      </p:sp>
      <p:sp>
        <p:nvSpPr>
          <p:cNvPr id="4" name="Shape 2"/>
          <p:cNvSpPr/>
          <p:nvPr/>
        </p:nvSpPr>
        <p:spPr>
          <a:xfrm>
            <a:off x="548640" y="3108960"/>
            <a:ext cx="3566160" cy="237744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3108960"/>
            <a:ext cx="3566160" cy="73152"/>
          </a:xfrm>
          <a:prstGeom prst="rect">
            <a:avLst/>
          </a:prstGeom>
          <a:solidFill>
            <a:srgbClr val="3F8C43"/>
          </a:solidFill>
          <a:ln w="12700">
            <a:solidFill>
              <a:srgbClr val="333333"/>
            </a:solidFill>
            <a:prstDash val="solid"/>
          </a:ln>
        </p:spPr>
        <p:txBody>
          <a:bodyPr/>
          <a:lstStyle/>
          <a:p>
            <a:endParaRPr lang="en-US"/>
          </a:p>
        </p:txBody>
      </p:sp>
      <p:sp>
        <p:nvSpPr>
          <p:cNvPr id="6" name="Text 4"/>
          <p:cNvSpPr/>
          <p:nvPr/>
        </p:nvSpPr>
        <p:spPr>
          <a:xfrm>
            <a:off x="731520" y="3383280"/>
            <a:ext cx="3200400" cy="1188720"/>
          </a:xfrm>
          <a:prstGeom prst="rect">
            <a:avLst/>
          </a:prstGeom>
          <a:noFill/>
          <a:ln/>
        </p:spPr>
        <p:txBody>
          <a:bodyPr wrap="square" lIns="0" tIns="0" rIns="0" bIns="0" rtlCol="0" anchor="ctr"/>
          <a:lstStyle/>
          <a:p>
            <a:pPr marL="0" indent="0" algn="ctr">
              <a:buNone/>
            </a:pPr>
            <a:r>
              <a:rPr lang="en-US" sz="6000" b="1" dirty="0">
                <a:solidFill>
                  <a:srgbClr val="1C2D24"/>
                </a:solidFill>
                <a:latin typeface="Poppins" pitchFamily="34" charset="0"/>
                <a:ea typeface="Poppins" pitchFamily="34" charset="-122"/>
                <a:cs typeface="Poppins" pitchFamily="34" charset="-120"/>
              </a:rPr>
              <a:t>1.7×</a:t>
            </a:r>
            <a:endParaRPr lang="en-US" sz="6000" dirty="0"/>
          </a:p>
        </p:txBody>
      </p:sp>
      <p:sp>
        <p:nvSpPr>
          <p:cNvPr id="7" name="Text 5"/>
          <p:cNvSpPr/>
          <p:nvPr/>
        </p:nvSpPr>
        <p:spPr>
          <a:xfrm>
            <a:off x="777240" y="4617720"/>
            <a:ext cx="3108960" cy="502920"/>
          </a:xfrm>
          <a:prstGeom prst="rect">
            <a:avLst/>
          </a:prstGeom>
          <a:noFill/>
          <a:ln/>
        </p:spPr>
        <p:txBody>
          <a:bodyPr wrap="square" lIns="0" tIns="0" rIns="0" bIns="0" rtlCol="0" anchor="ctr"/>
          <a:lstStyle/>
          <a:p>
            <a:pPr marL="0" indent="0" algn="ctr">
              <a:buNone/>
            </a:pPr>
            <a:r>
              <a:rPr lang="en-US" sz="1300" dirty="0">
                <a:solidFill>
                  <a:srgbClr val="1C2D24"/>
                </a:solidFill>
                <a:latin typeface="Poppins" pitchFamily="34" charset="0"/>
                <a:ea typeface="Poppins" pitchFamily="34" charset="-122"/>
                <a:cs typeface="Poppins" pitchFamily="34" charset="-120"/>
              </a:rPr>
              <a:t>More issues in AI-assisted projects</a:t>
            </a:r>
            <a:endParaRPr lang="en-US" sz="1300" dirty="0"/>
          </a:p>
        </p:txBody>
      </p:sp>
      <p:sp>
        <p:nvSpPr>
          <p:cNvPr id="8" name="Text 6"/>
          <p:cNvSpPr/>
          <p:nvPr/>
        </p:nvSpPr>
        <p:spPr>
          <a:xfrm>
            <a:off x="777240" y="5102352"/>
            <a:ext cx="3108960" cy="292608"/>
          </a:xfrm>
          <a:prstGeom prst="rect">
            <a:avLst/>
          </a:prstGeom>
          <a:noFill/>
          <a:ln/>
        </p:spPr>
        <p:txBody>
          <a:bodyPr wrap="square" lIns="0" tIns="0" rIns="0" bIns="0" rtlCol="0" anchor="ctr"/>
          <a:lstStyle/>
          <a:p>
            <a:pPr marL="0" indent="0" algn="ctr">
              <a:buNone/>
            </a:pPr>
            <a:r>
              <a:rPr lang="en-US" sz="1000" i="1" dirty="0">
                <a:solidFill>
                  <a:srgbClr val="8AA197"/>
                </a:solidFill>
                <a:latin typeface="Poppins" pitchFamily="34" charset="0"/>
                <a:ea typeface="Poppins" pitchFamily="34" charset="-122"/>
                <a:cs typeface="Poppins" pitchFamily="34" charset="-120"/>
              </a:rPr>
              <a:t>GitClear 2025</a:t>
            </a:r>
            <a:endParaRPr lang="en-US" sz="1000" dirty="0"/>
          </a:p>
        </p:txBody>
      </p:sp>
      <p:sp>
        <p:nvSpPr>
          <p:cNvPr id="9" name="Shape 7"/>
          <p:cNvSpPr/>
          <p:nvPr/>
        </p:nvSpPr>
        <p:spPr>
          <a:xfrm>
            <a:off x="4526280" y="3108960"/>
            <a:ext cx="3566160" cy="2377440"/>
          </a:xfrm>
          <a:prstGeom prst="rect">
            <a:avLst/>
          </a:prstGeom>
          <a:solidFill>
            <a:srgbClr val="FFFFFF">
              <a:alpha val="0"/>
            </a:srgbClr>
          </a:solidFill>
          <a:ln w="9525">
            <a:solidFill>
              <a:srgbClr val="D7DED8"/>
            </a:solidFill>
            <a:prstDash val="solid"/>
          </a:ln>
        </p:spPr>
        <p:txBody>
          <a:bodyPr/>
          <a:lstStyle/>
          <a:p>
            <a:endParaRPr lang="en-US"/>
          </a:p>
        </p:txBody>
      </p:sp>
      <p:sp>
        <p:nvSpPr>
          <p:cNvPr id="10" name="Shape 8"/>
          <p:cNvSpPr/>
          <p:nvPr/>
        </p:nvSpPr>
        <p:spPr>
          <a:xfrm>
            <a:off x="4526280" y="3108960"/>
            <a:ext cx="3566160" cy="73152"/>
          </a:xfrm>
          <a:prstGeom prst="rect">
            <a:avLst/>
          </a:prstGeom>
          <a:solidFill>
            <a:srgbClr val="42FF8A"/>
          </a:solidFill>
          <a:ln w="12700">
            <a:solidFill>
              <a:srgbClr val="333333"/>
            </a:solidFill>
            <a:prstDash val="solid"/>
          </a:ln>
        </p:spPr>
        <p:txBody>
          <a:bodyPr/>
          <a:lstStyle/>
          <a:p>
            <a:endParaRPr lang="en-US"/>
          </a:p>
        </p:txBody>
      </p:sp>
      <p:sp>
        <p:nvSpPr>
          <p:cNvPr id="11" name="Text 9"/>
          <p:cNvSpPr/>
          <p:nvPr/>
        </p:nvSpPr>
        <p:spPr>
          <a:xfrm>
            <a:off x="4709160" y="3383280"/>
            <a:ext cx="3200400" cy="1188720"/>
          </a:xfrm>
          <a:prstGeom prst="rect">
            <a:avLst/>
          </a:prstGeom>
          <a:noFill/>
          <a:ln/>
        </p:spPr>
        <p:txBody>
          <a:bodyPr wrap="square" lIns="0" tIns="0" rIns="0" bIns="0" rtlCol="0" anchor="ctr"/>
          <a:lstStyle/>
          <a:p>
            <a:pPr marL="0" indent="0" algn="ctr">
              <a:buNone/>
            </a:pPr>
            <a:r>
              <a:rPr lang="en-US" sz="6000" b="1" dirty="0">
                <a:solidFill>
                  <a:srgbClr val="3F8C43"/>
                </a:solidFill>
                <a:latin typeface="Poppins" pitchFamily="34" charset="0"/>
                <a:ea typeface="Poppins" pitchFamily="34" charset="-122"/>
                <a:cs typeface="Poppins" pitchFamily="34" charset="-120"/>
              </a:rPr>
              <a:t>4.94×</a:t>
            </a:r>
            <a:endParaRPr lang="en-US" sz="6000" dirty="0"/>
          </a:p>
        </p:txBody>
      </p:sp>
      <p:sp>
        <p:nvSpPr>
          <p:cNvPr id="12" name="Text 10"/>
          <p:cNvSpPr/>
          <p:nvPr/>
        </p:nvSpPr>
        <p:spPr>
          <a:xfrm>
            <a:off x="4754880" y="4617720"/>
            <a:ext cx="3108960" cy="502920"/>
          </a:xfrm>
          <a:prstGeom prst="rect">
            <a:avLst/>
          </a:prstGeom>
          <a:noFill/>
          <a:ln/>
        </p:spPr>
        <p:txBody>
          <a:bodyPr wrap="square" lIns="0" tIns="0" rIns="0" bIns="0" rtlCol="0" anchor="ctr"/>
          <a:lstStyle/>
          <a:p>
            <a:pPr marL="0" indent="0" algn="ctr">
              <a:buNone/>
            </a:pPr>
            <a:r>
              <a:rPr lang="en-US" sz="1300" dirty="0">
                <a:solidFill>
                  <a:srgbClr val="1C2D24"/>
                </a:solidFill>
                <a:latin typeface="Poppins" pitchFamily="34" charset="0"/>
                <a:ea typeface="Poppins" pitchFamily="34" charset="-122"/>
                <a:cs typeface="Poppins" pitchFamily="34" charset="-120"/>
              </a:rPr>
              <a:t>More technical debt vs non-AI projects</a:t>
            </a:r>
            <a:endParaRPr lang="en-US" sz="1300" dirty="0"/>
          </a:p>
        </p:txBody>
      </p:sp>
      <p:sp>
        <p:nvSpPr>
          <p:cNvPr id="13" name="Text 11"/>
          <p:cNvSpPr/>
          <p:nvPr/>
        </p:nvSpPr>
        <p:spPr>
          <a:xfrm>
            <a:off x="4754880" y="5102352"/>
            <a:ext cx="3108960" cy="292608"/>
          </a:xfrm>
          <a:prstGeom prst="rect">
            <a:avLst/>
          </a:prstGeom>
          <a:noFill/>
          <a:ln/>
        </p:spPr>
        <p:txBody>
          <a:bodyPr wrap="square" lIns="0" tIns="0" rIns="0" bIns="0" rtlCol="0" anchor="ctr"/>
          <a:lstStyle/>
          <a:p>
            <a:pPr marL="0" indent="0" algn="ctr">
              <a:buNone/>
            </a:pPr>
            <a:r>
              <a:rPr lang="en-US" sz="1000" i="1" dirty="0">
                <a:solidFill>
                  <a:srgbClr val="8AA197"/>
                </a:solidFill>
                <a:latin typeface="Poppins" pitchFamily="34" charset="0"/>
                <a:ea typeface="Poppins" pitchFamily="34" charset="-122"/>
                <a:cs typeface="Poppins" pitchFamily="34" charset="-120"/>
              </a:rPr>
              <a:t>GitClear 2025</a:t>
            </a:r>
            <a:endParaRPr lang="en-US" sz="1000" dirty="0"/>
          </a:p>
        </p:txBody>
      </p:sp>
      <p:sp>
        <p:nvSpPr>
          <p:cNvPr id="14" name="Shape 12"/>
          <p:cNvSpPr/>
          <p:nvPr/>
        </p:nvSpPr>
        <p:spPr>
          <a:xfrm>
            <a:off x="8503920" y="3108960"/>
            <a:ext cx="3566160" cy="2377440"/>
          </a:xfrm>
          <a:prstGeom prst="rect">
            <a:avLst/>
          </a:prstGeom>
          <a:solidFill>
            <a:srgbClr val="FFFFFF">
              <a:alpha val="0"/>
            </a:srgbClr>
          </a:solidFill>
          <a:ln w="9525">
            <a:solidFill>
              <a:srgbClr val="D7DED8"/>
            </a:solidFill>
            <a:prstDash val="solid"/>
          </a:ln>
        </p:spPr>
        <p:txBody>
          <a:bodyPr/>
          <a:lstStyle/>
          <a:p>
            <a:endParaRPr lang="en-US"/>
          </a:p>
        </p:txBody>
      </p:sp>
      <p:sp>
        <p:nvSpPr>
          <p:cNvPr id="15" name="Shape 13"/>
          <p:cNvSpPr/>
          <p:nvPr/>
        </p:nvSpPr>
        <p:spPr>
          <a:xfrm>
            <a:off x="8503920" y="3108960"/>
            <a:ext cx="3566160" cy="73152"/>
          </a:xfrm>
          <a:prstGeom prst="rect">
            <a:avLst/>
          </a:prstGeom>
          <a:solidFill>
            <a:srgbClr val="3F8C43"/>
          </a:solidFill>
          <a:ln w="12700">
            <a:solidFill>
              <a:srgbClr val="333333"/>
            </a:solidFill>
            <a:prstDash val="solid"/>
          </a:ln>
        </p:spPr>
        <p:txBody>
          <a:bodyPr/>
          <a:lstStyle/>
          <a:p>
            <a:endParaRPr lang="en-US"/>
          </a:p>
        </p:txBody>
      </p:sp>
      <p:sp>
        <p:nvSpPr>
          <p:cNvPr id="16" name="Text 14"/>
          <p:cNvSpPr/>
          <p:nvPr/>
        </p:nvSpPr>
        <p:spPr>
          <a:xfrm>
            <a:off x="8686800" y="3383280"/>
            <a:ext cx="3200400" cy="1188720"/>
          </a:xfrm>
          <a:prstGeom prst="rect">
            <a:avLst/>
          </a:prstGeom>
          <a:noFill/>
          <a:ln/>
        </p:spPr>
        <p:txBody>
          <a:bodyPr wrap="square" lIns="0" tIns="0" rIns="0" bIns="0" rtlCol="0" anchor="ctr"/>
          <a:lstStyle/>
          <a:p>
            <a:pPr marL="0" indent="0" algn="ctr">
              <a:buNone/>
            </a:pPr>
            <a:r>
              <a:rPr lang="en-US" sz="6000" b="1" dirty="0">
                <a:solidFill>
                  <a:srgbClr val="1C2D24"/>
                </a:solidFill>
                <a:latin typeface="Poppins" pitchFamily="34" charset="0"/>
                <a:ea typeface="Poppins" pitchFamily="34" charset="-122"/>
                <a:cs typeface="Poppins" pitchFamily="34" charset="-120"/>
              </a:rPr>
              <a:t>↑↑</a:t>
            </a:r>
            <a:endParaRPr lang="en-US" sz="6000" dirty="0"/>
          </a:p>
        </p:txBody>
      </p:sp>
      <p:sp>
        <p:nvSpPr>
          <p:cNvPr id="17" name="Text 15"/>
          <p:cNvSpPr/>
          <p:nvPr/>
        </p:nvSpPr>
        <p:spPr>
          <a:xfrm>
            <a:off x="8732520" y="4617720"/>
            <a:ext cx="3108960" cy="502920"/>
          </a:xfrm>
          <a:prstGeom prst="rect">
            <a:avLst/>
          </a:prstGeom>
          <a:noFill/>
          <a:ln/>
        </p:spPr>
        <p:txBody>
          <a:bodyPr wrap="square" lIns="0" tIns="0" rIns="0" bIns="0" rtlCol="0" anchor="ctr"/>
          <a:lstStyle/>
          <a:p>
            <a:pPr marL="0" indent="0" algn="ctr">
              <a:buNone/>
            </a:pPr>
            <a:r>
              <a:rPr lang="en-US" sz="1300" dirty="0">
                <a:solidFill>
                  <a:srgbClr val="1C2D24"/>
                </a:solidFill>
                <a:latin typeface="Poppins" pitchFamily="34" charset="0"/>
                <a:ea typeface="Poppins" pitchFamily="34" charset="-122"/>
                <a:cs typeface="Poppins" pitchFamily="34" charset="-120"/>
              </a:rPr>
              <a:t>Code churn rising — more written AND deleted</a:t>
            </a:r>
            <a:endParaRPr lang="en-US" sz="1300" dirty="0"/>
          </a:p>
        </p:txBody>
      </p:sp>
      <p:sp>
        <p:nvSpPr>
          <p:cNvPr id="18" name="Text 16"/>
          <p:cNvSpPr/>
          <p:nvPr/>
        </p:nvSpPr>
        <p:spPr>
          <a:xfrm>
            <a:off x="8732520" y="5102352"/>
            <a:ext cx="3108960" cy="292608"/>
          </a:xfrm>
          <a:prstGeom prst="rect">
            <a:avLst/>
          </a:prstGeom>
          <a:noFill/>
          <a:ln/>
        </p:spPr>
        <p:txBody>
          <a:bodyPr wrap="square" lIns="0" tIns="0" rIns="0" bIns="0" rtlCol="0" anchor="ctr"/>
          <a:lstStyle/>
          <a:p>
            <a:pPr marL="0" indent="0" algn="ctr">
              <a:buNone/>
            </a:pPr>
            <a:r>
              <a:rPr lang="en-US" sz="1000" i="1" dirty="0">
                <a:solidFill>
                  <a:srgbClr val="8AA197"/>
                </a:solidFill>
                <a:latin typeface="Poppins" pitchFamily="34" charset="0"/>
                <a:ea typeface="Poppins" pitchFamily="34" charset="-122"/>
                <a:cs typeface="Poppins" pitchFamily="34" charset="-120"/>
              </a:rPr>
              <a:t>Industry data</a:t>
            </a:r>
            <a:endParaRPr lang="en-US" sz="1000" dirty="0"/>
          </a:p>
        </p:txBody>
      </p:sp>
      <p:sp>
        <p:nvSpPr>
          <p:cNvPr id="19" name="Text 17"/>
          <p:cNvSpPr/>
          <p:nvPr/>
        </p:nvSpPr>
        <p:spPr>
          <a:xfrm>
            <a:off x="548640" y="5852160"/>
            <a:ext cx="11064240" cy="548640"/>
          </a:xfrm>
          <a:prstGeom prst="rect">
            <a:avLst/>
          </a:prstGeom>
          <a:noFill/>
          <a:ln/>
        </p:spPr>
        <p:txBody>
          <a:bodyPr wrap="square" lIns="0" tIns="0" rIns="0" bIns="0" rtlCol="0" anchor="t"/>
          <a:lstStyle/>
          <a:p>
            <a:pPr marL="0" indent="0" algn="l">
              <a:buNone/>
            </a:pPr>
            <a:r>
              <a:rPr lang="en-US" sz="1400" dirty="0">
                <a:solidFill>
                  <a:srgbClr val="4F6358"/>
                </a:solidFill>
                <a:latin typeface="Poppins" pitchFamily="34" charset="0"/>
                <a:ea typeface="Poppins" pitchFamily="34" charset="-122"/>
                <a:cs typeface="Poppins" pitchFamily="34" charset="-120"/>
              </a:rPr>
              <a:t>You've felt this with Claude Code, Copilot or Cursor. The rest of this talk is about solving it.</a:t>
            </a:r>
            <a:endParaRPr lang="en-US" sz="1400" dirty="0"/>
          </a:p>
        </p:txBody>
      </p:sp>
      <p:sp>
        <p:nvSpPr>
          <p:cNvPr id="20" name="Text 18"/>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1" name="Text 19"/>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GROUNDING THE IDEA</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800" b="1" dirty="0">
                <a:solidFill>
                  <a:srgbClr val="1C2D24"/>
                </a:solidFill>
                <a:latin typeface="Poppins" pitchFamily="34" charset="0"/>
                <a:ea typeface="Poppins" pitchFamily="34" charset="-122"/>
                <a:cs typeface="Poppins" pitchFamily="34" charset="-120"/>
              </a:rPr>
              <a:t>The concept dates to the 1960s.</a:t>
            </a:r>
            <a:endParaRPr lang="en-US" sz="3800" dirty="0"/>
          </a:p>
          <a:p>
            <a:pPr marL="0" indent="0" algn="l">
              <a:buNone/>
            </a:pPr>
            <a:r>
              <a:rPr lang="en-US" sz="3800" b="1" dirty="0">
                <a:solidFill>
                  <a:srgbClr val="3F8C43"/>
                </a:solidFill>
                <a:latin typeface="Poppins" pitchFamily="34" charset="0"/>
                <a:ea typeface="Poppins" pitchFamily="34" charset="-122"/>
                <a:cs typeface="Poppins" pitchFamily="34" charset="-120"/>
              </a:rPr>
              <a:t>What's new is the worker.</a:t>
            </a:r>
            <a:endParaRPr lang="en-US" sz="3800" dirty="0"/>
          </a:p>
        </p:txBody>
      </p:sp>
      <p:sp>
        <p:nvSpPr>
          <p:cNvPr id="4" name="Shape 2"/>
          <p:cNvSpPr/>
          <p:nvPr/>
        </p:nvSpPr>
        <p:spPr>
          <a:xfrm>
            <a:off x="548640" y="2788920"/>
            <a:ext cx="5440680" cy="315468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2788920"/>
            <a:ext cx="64008" cy="3154680"/>
          </a:xfrm>
          <a:prstGeom prst="rect">
            <a:avLst/>
          </a:prstGeom>
          <a:solidFill>
            <a:srgbClr val="3F8C43"/>
          </a:solidFill>
          <a:ln w="12700">
            <a:solidFill>
              <a:srgbClr val="3F8C43"/>
            </a:solidFill>
            <a:prstDash val="solid"/>
          </a:ln>
        </p:spPr>
        <p:txBody>
          <a:bodyPr/>
          <a:lstStyle/>
          <a:p>
            <a:endParaRPr lang="en-US"/>
          </a:p>
        </p:txBody>
      </p:sp>
      <p:sp>
        <p:nvSpPr>
          <p:cNvPr id="6" name="Shape 4"/>
          <p:cNvSpPr/>
          <p:nvPr/>
        </p:nvSpPr>
        <p:spPr>
          <a:xfrm>
            <a:off x="6400800" y="2788920"/>
            <a:ext cx="5440680" cy="3154680"/>
          </a:xfrm>
          <a:prstGeom prst="rect">
            <a:avLst/>
          </a:prstGeom>
          <a:solidFill>
            <a:srgbClr val="FFFFFF">
              <a:alpha val="0"/>
            </a:srgbClr>
          </a:solidFill>
          <a:ln w="9525">
            <a:solidFill>
              <a:srgbClr val="D7DED8"/>
            </a:solidFill>
            <a:prstDash val="solid"/>
          </a:ln>
        </p:spPr>
        <p:txBody>
          <a:bodyPr/>
          <a:lstStyle/>
          <a:p>
            <a:endParaRPr lang="en-US"/>
          </a:p>
        </p:txBody>
      </p:sp>
      <p:sp>
        <p:nvSpPr>
          <p:cNvPr id="7" name="Shape 5"/>
          <p:cNvSpPr/>
          <p:nvPr/>
        </p:nvSpPr>
        <p:spPr>
          <a:xfrm>
            <a:off x="6400800" y="2788920"/>
            <a:ext cx="64008" cy="3154680"/>
          </a:xfrm>
          <a:prstGeom prst="rect">
            <a:avLst/>
          </a:prstGeom>
          <a:solidFill>
            <a:srgbClr val="42FF8A"/>
          </a:solidFill>
          <a:ln w="12700">
            <a:solidFill>
              <a:srgbClr val="42FF8A"/>
            </a:solidFill>
            <a:prstDash val="solid"/>
          </a:ln>
        </p:spPr>
        <p:txBody>
          <a:bodyPr/>
          <a:lstStyle/>
          <a:p>
            <a:endParaRPr lang="en-US"/>
          </a:p>
        </p:txBody>
      </p:sp>
      <p:sp>
        <p:nvSpPr>
          <p:cNvPr id="8" name="Text 6"/>
          <p:cNvSpPr/>
          <p:nvPr/>
        </p:nvSpPr>
        <p:spPr>
          <a:xfrm>
            <a:off x="777240" y="295351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OLD PRINCIPLES</a:t>
            </a:r>
            <a:endParaRPr lang="en-US" sz="1000" dirty="0"/>
          </a:p>
        </p:txBody>
      </p:sp>
      <p:sp>
        <p:nvSpPr>
          <p:cNvPr id="9" name="Text 7"/>
          <p:cNvSpPr/>
          <p:nvPr/>
        </p:nvSpPr>
        <p:spPr>
          <a:xfrm>
            <a:off x="777240" y="3291840"/>
            <a:ext cx="5074920" cy="2514600"/>
          </a:xfrm>
          <a:prstGeom prst="rect">
            <a:avLst/>
          </a:prstGeom>
          <a:noFill/>
          <a:ln/>
        </p:spPr>
        <p:txBody>
          <a:bodyPr wrap="square" lIns="0" tIns="0" rIns="0" bIns="0" rtlCol="0" anchor="t"/>
          <a:lstStyle/>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R.W. Bemer, GE (1969)</a:t>
            </a:r>
            <a:endParaRPr lang="en-US" sz="1400" dirty="0"/>
          </a:p>
          <a:p>
            <a:pPr marL="0" lvl="1" indent="0">
              <a:spcAft>
                <a:spcPts val="200"/>
              </a:spcAft>
              <a:buNone/>
            </a:pPr>
            <a:r>
              <a:rPr lang="en-US" sz="1300" dirty="0">
                <a:solidFill>
                  <a:srgbClr val="4F6358"/>
                </a:solidFill>
                <a:latin typeface="Poppins" pitchFamily="34" charset="0"/>
                <a:ea typeface="Poppins" pitchFamily="34" charset="-122"/>
                <a:cs typeface="Poppins" pitchFamily="34" charset="-120"/>
              </a:rPr>
              <a:t>standardised tools to reduce variability</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McIlroy, AT&amp;T (1968)</a:t>
            </a:r>
            <a:endParaRPr lang="en-US" sz="1400" dirty="0"/>
          </a:p>
          <a:p>
            <a:pPr marL="0" lvl="1" indent="0">
              <a:spcAft>
                <a:spcPts val="200"/>
              </a:spcAft>
              <a:buNone/>
            </a:pPr>
            <a:r>
              <a:rPr lang="en-US" sz="1300" dirty="0">
                <a:solidFill>
                  <a:srgbClr val="4F6358"/>
                </a:solidFill>
                <a:latin typeface="Poppins" pitchFamily="34" charset="0"/>
                <a:ea typeface="Poppins" pitchFamily="34" charset="-122"/>
                <a:cs typeface="Poppins" pitchFamily="34" charset="-120"/>
              </a:rPr>
              <a:t>systematic reusability</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Modern definition</a:t>
            </a:r>
            <a:endParaRPr lang="en-US" sz="1400" dirty="0"/>
          </a:p>
          <a:p>
            <a:pPr marL="0" lvl="1" indent="0">
              <a:spcAft>
                <a:spcPts val="200"/>
              </a:spcAft>
              <a:buNone/>
            </a:pPr>
            <a:r>
              <a:rPr lang="en-US" sz="1300" i="1" dirty="0">
                <a:solidFill>
                  <a:srgbClr val="4F6358"/>
                </a:solidFill>
                <a:latin typeface="Poppins" pitchFamily="34" charset="0"/>
                <a:ea typeface="Poppins" pitchFamily="34" charset="-122"/>
                <a:cs typeface="Poppins" pitchFamily="34" charset="-120"/>
              </a:rPr>
              <a:t>"a repeatable, well-defined path to create and update software"</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0" indent="0">
              <a:spcAft>
                <a:spcPts val="200"/>
              </a:spcAft>
              <a:buNone/>
            </a:pPr>
            <a:r>
              <a:rPr lang="en-US" sz="1200" dirty="0">
                <a:solidFill>
                  <a:srgbClr val="8AA197"/>
                </a:solidFill>
                <a:latin typeface="Poppins" pitchFamily="34" charset="0"/>
                <a:ea typeface="Poppins" pitchFamily="34" charset="-122"/>
                <a:cs typeface="Poppins" pitchFamily="34" charset="-120"/>
              </a:rPr>
              <a:t>Standardisation · specialisation · quality control · conveyor sequencing</a:t>
            </a:r>
            <a:endParaRPr lang="en-US" sz="1400" dirty="0"/>
          </a:p>
        </p:txBody>
      </p:sp>
      <p:sp>
        <p:nvSpPr>
          <p:cNvPr id="10" name="Text 8"/>
          <p:cNvSpPr/>
          <p:nvPr/>
        </p:nvSpPr>
        <p:spPr>
          <a:xfrm>
            <a:off x="6629400" y="295351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THE NEW WORKER</a:t>
            </a:r>
            <a:endParaRPr lang="en-US" sz="1000" dirty="0"/>
          </a:p>
        </p:txBody>
      </p:sp>
      <p:sp>
        <p:nvSpPr>
          <p:cNvPr id="11" name="Text 9"/>
          <p:cNvSpPr/>
          <p:nvPr/>
        </p:nvSpPr>
        <p:spPr>
          <a:xfrm>
            <a:off x="6629400" y="3291840"/>
            <a:ext cx="5074920" cy="2514600"/>
          </a:xfrm>
          <a:prstGeom prst="rect">
            <a:avLst/>
          </a:prstGeom>
          <a:noFill/>
          <a:ln/>
        </p:spPr>
        <p:txBody>
          <a:bodyPr wrap="square" lIns="0" tIns="0" rIns="0" bIns="0" rtlCol="0" anchor="t"/>
          <a:lstStyle/>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1960s – 2020s</a:t>
            </a:r>
            <a:endParaRPr lang="en-US" sz="1400" dirty="0"/>
          </a:p>
          <a:p>
            <a:pPr marL="0" lvl="1" indent="0">
              <a:spcAft>
                <a:spcPts val="200"/>
              </a:spcAft>
              <a:buNone/>
            </a:pPr>
            <a:r>
              <a:rPr lang="en-US" sz="1300" dirty="0">
                <a:solidFill>
                  <a:srgbClr val="4F6358"/>
                </a:solidFill>
                <a:latin typeface="Poppins" pitchFamily="34" charset="0"/>
                <a:ea typeface="Poppins" pitchFamily="34" charset="-122"/>
                <a:cs typeface="Poppins" pitchFamily="34" charset="-120"/>
              </a:rPr>
              <a:t>human developers on the line</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2026</a:t>
            </a:r>
            <a:endParaRPr lang="en-US" sz="1400" dirty="0"/>
          </a:p>
          <a:p>
            <a:pPr marL="0" lvl="1" indent="0">
              <a:spcAft>
                <a:spcPts val="200"/>
              </a:spcAft>
              <a:buNone/>
            </a:pPr>
            <a:r>
              <a:rPr lang="en-US" sz="1300" dirty="0">
                <a:solidFill>
                  <a:srgbClr val="4F6358"/>
                </a:solidFill>
                <a:latin typeface="Poppins" pitchFamily="34" charset="0"/>
                <a:ea typeface="Poppins" pitchFamily="34" charset="-122"/>
                <a:cs typeface="Poppins" pitchFamily="34" charset="-120"/>
              </a:rPr>
              <a:t>AI agents on the line</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0" indent="0">
              <a:spcAft>
                <a:spcPts val="200"/>
              </a:spcAft>
              <a:buNone/>
            </a:pPr>
            <a:r>
              <a:rPr lang="en-US" sz="1400" b="1" dirty="0">
                <a:solidFill>
                  <a:srgbClr val="1C2D24"/>
                </a:solidFill>
                <a:latin typeface="Poppins" pitchFamily="34" charset="0"/>
                <a:ea typeface="Poppins" pitchFamily="34" charset="-122"/>
                <a:cs typeface="Poppins" pitchFamily="34" charset="-120"/>
              </a:rPr>
              <a:t>Same proven manufacturing principles.</a:t>
            </a:r>
            <a:endParaRPr lang="en-US" sz="1400" dirty="0"/>
          </a:p>
          <a:p>
            <a:pPr marL="0" indent="0">
              <a:spcAft>
                <a:spcPts val="200"/>
              </a:spcAft>
              <a:buNone/>
            </a:pPr>
            <a:r>
              <a:rPr lang="en-US" sz="1300" b="1" i="1" dirty="0">
                <a:solidFill>
                  <a:srgbClr val="3F8C43"/>
                </a:solidFill>
                <a:latin typeface="Poppins" pitchFamily="34" charset="0"/>
                <a:ea typeface="Poppins" pitchFamily="34" charset="-122"/>
                <a:cs typeface="Poppins" pitchFamily="34" charset="-120"/>
              </a:rPr>
              <a:t>Applied to a new type of worker.</a:t>
            </a:r>
            <a:endParaRPr lang="en-US" sz="1400" dirty="0"/>
          </a:p>
        </p:txBody>
      </p:sp>
      <p:sp>
        <p:nvSpPr>
          <p:cNvPr id="12" name="Text 10"/>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13" name="Text 11"/>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LOCATE YOURSELF</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800" b="1" dirty="0">
                <a:solidFill>
                  <a:srgbClr val="1C2D24"/>
                </a:solidFill>
                <a:latin typeface="Poppins" pitchFamily="34" charset="0"/>
                <a:ea typeface="Poppins" pitchFamily="34" charset="-122"/>
                <a:cs typeface="Poppins" pitchFamily="34" charset="-120"/>
              </a:rPr>
              <a:t>Where are you on this spectrum?</a:t>
            </a:r>
            <a:endParaRPr lang="en-US" sz="3800" dirty="0"/>
          </a:p>
        </p:txBody>
      </p:sp>
      <p:sp>
        <p:nvSpPr>
          <p:cNvPr id="4" name="Shape 2"/>
          <p:cNvSpPr/>
          <p:nvPr/>
        </p:nvSpPr>
        <p:spPr>
          <a:xfrm>
            <a:off x="502920" y="2606040"/>
            <a:ext cx="3657600" cy="329184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02920" y="2606040"/>
            <a:ext cx="64008" cy="329184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758952" y="2807208"/>
            <a:ext cx="32004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LEFT OF SPECTRUM</a:t>
            </a:r>
            <a:endParaRPr lang="en-US" sz="1000" dirty="0"/>
          </a:p>
        </p:txBody>
      </p:sp>
      <p:sp>
        <p:nvSpPr>
          <p:cNvPr id="7" name="Text 5"/>
          <p:cNvSpPr/>
          <p:nvPr/>
        </p:nvSpPr>
        <p:spPr>
          <a:xfrm>
            <a:off x="758952" y="3154680"/>
            <a:ext cx="3200400" cy="502920"/>
          </a:xfrm>
          <a:prstGeom prst="rect">
            <a:avLst/>
          </a:prstGeom>
          <a:noFill/>
          <a:ln/>
        </p:spPr>
        <p:txBody>
          <a:bodyPr wrap="square" lIns="0" tIns="0" rIns="0" bIns="0" rtlCol="0" anchor="ctr"/>
          <a:lstStyle/>
          <a:p>
            <a:pPr marL="0" indent="0">
              <a:buNone/>
            </a:pPr>
            <a:r>
              <a:rPr lang="en-US" sz="2200" b="1" dirty="0">
                <a:solidFill>
                  <a:srgbClr val="1C2D24"/>
                </a:solidFill>
                <a:latin typeface="Poppins" pitchFamily="34" charset="0"/>
                <a:ea typeface="Poppins" pitchFamily="34" charset="-122"/>
                <a:cs typeface="Poppins" pitchFamily="34" charset="-120"/>
              </a:rPr>
              <a:t>Vibe Coding</a:t>
            </a:r>
            <a:endParaRPr lang="en-US" sz="2200" dirty="0"/>
          </a:p>
        </p:txBody>
      </p:sp>
      <p:sp>
        <p:nvSpPr>
          <p:cNvPr id="8" name="Text 6"/>
          <p:cNvSpPr/>
          <p:nvPr/>
        </p:nvSpPr>
        <p:spPr>
          <a:xfrm>
            <a:off x="758952" y="3840480"/>
            <a:ext cx="3200400" cy="1920240"/>
          </a:xfrm>
          <a:prstGeom prst="rect">
            <a:avLst/>
          </a:prstGeom>
          <a:noFill/>
          <a:ln/>
        </p:spPr>
        <p:txBody>
          <a:bodyPr wrap="square" lIns="0" tIns="0" rIns="0" bIns="0" rtlCol="0" anchor="t"/>
          <a:lstStyle/>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Claude/Codex/Copilot YOLO</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Fast, cheap, fragile</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No quality gates</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No architecture</a:t>
            </a:r>
            <a:endParaRPr lang="en-US" sz="1300" dirty="0"/>
          </a:p>
        </p:txBody>
      </p:sp>
      <p:sp>
        <p:nvSpPr>
          <p:cNvPr id="9" name="Shape 7"/>
          <p:cNvSpPr/>
          <p:nvPr/>
        </p:nvSpPr>
        <p:spPr>
          <a:xfrm>
            <a:off x="4480560" y="2606040"/>
            <a:ext cx="3657600" cy="3291840"/>
          </a:xfrm>
          <a:prstGeom prst="rect">
            <a:avLst/>
          </a:prstGeom>
          <a:solidFill>
            <a:srgbClr val="FFFFFF">
              <a:alpha val="0"/>
            </a:srgbClr>
          </a:solidFill>
          <a:ln w="9525">
            <a:solidFill>
              <a:srgbClr val="D7DED8"/>
            </a:solidFill>
            <a:prstDash val="solid"/>
          </a:ln>
        </p:spPr>
        <p:txBody>
          <a:bodyPr/>
          <a:lstStyle/>
          <a:p>
            <a:endParaRPr lang="en-US"/>
          </a:p>
        </p:txBody>
      </p:sp>
      <p:sp>
        <p:nvSpPr>
          <p:cNvPr id="10" name="Shape 8"/>
          <p:cNvSpPr/>
          <p:nvPr/>
        </p:nvSpPr>
        <p:spPr>
          <a:xfrm>
            <a:off x="4480560" y="2606040"/>
            <a:ext cx="64008" cy="3291840"/>
          </a:xfrm>
          <a:prstGeom prst="rect">
            <a:avLst/>
          </a:prstGeom>
          <a:solidFill>
            <a:srgbClr val="3F8C43"/>
          </a:solidFill>
          <a:ln w="12700">
            <a:solidFill>
              <a:srgbClr val="3F8C43"/>
            </a:solidFill>
            <a:prstDash val="solid"/>
          </a:ln>
        </p:spPr>
        <p:txBody>
          <a:bodyPr/>
          <a:lstStyle/>
          <a:p>
            <a:endParaRPr lang="en-US"/>
          </a:p>
        </p:txBody>
      </p:sp>
      <p:sp>
        <p:nvSpPr>
          <p:cNvPr id="11" name="Text 9"/>
          <p:cNvSpPr/>
          <p:nvPr/>
        </p:nvSpPr>
        <p:spPr>
          <a:xfrm>
            <a:off x="4736592" y="2807208"/>
            <a:ext cx="32004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MIDDLE</a:t>
            </a:r>
            <a:endParaRPr lang="en-US" sz="1000" dirty="0"/>
          </a:p>
        </p:txBody>
      </p:sp>
      <p:sp>
        <p:nvSpPr>
          <p:cNvPr id="12" name="Text 10"/>
          <p:cNvSpPr/>
          <p:nvPr/>
        </p:nvSpPr>
        <p:spPr>
          <a:xfrm>
            <a:off x="4736592" y="3154680"/>
            <a:ext cx="3200400" cy="502920"/>
          </a:xfrm>
          <a:prstGeom prst="rect">
            <a:avLst/>
          </a:prstGeom>
          <a:noFill/>
          <a:ln/>
        </p:spPr>
        <p:txBody>
          <a:bodyPr wrap="square" lIns="0" tIns="0" rIns="0" bIns="0" rtlCol="0" anchor="ctr"/>
          <a:lstStyle/>
          <a:p>
            <a:pPr marL="0" indent="0">
              <a:buNone/>
            </a:pPr>
            <a:r>
              <a:rPr lang="en-US" sz="2200" b="1" dirty="0">
                <a:solidFill>
                  <a:srgbClr val="1C2D24"/>
                </a:solidFill>
                <a:latin typeface="Poppins" pitchFamily="34" charset="0"/>
                <a:ea typeface="Poppins" pitchFamily="34" charset="-122"/>
                <a:cs typeface="Poppins" pitchFamily="34" charset="-120"/>
              </a:rPr>
              <a:t>Agent Swarms</a:t>
            </a:r>
            <a:endParaRPr lang="en-US" sz="2200" dirty="0"/>
          </a:p>
        </p:txBody>
      </p:sp>
      <p:sp>
        <p:nvSpPr>
          <p:cNvPr id="13" name="Text 11"/>
          <p:cNvSpPr/>
          <p:nvPr/>
        </p:nvSpPr>
        <p:spPr>
          <a:xfrm>
            <a:off x="4736592" y="3840480"/>
            <a:ext cx="3200400" cy="1920240"/>
          </a:xfrm>
          <a:prstGeom prst="rect">
            <a:avLst/>
          </a:prstGeom>
          <a:noFill/>
          <a:ln/>
        </p:spPr>
        <p:txBody>
          <a:bodyPr wrap="square" lIns="0" tIns="0" rIns="0" bIns="0" rtlCol="0" anchor="t"/>
          <a:lstStyle/>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RuFlow · Gas Town</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More structure, more tokens</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Quality via swarm consensus</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Throughput-optimised</a:t>
            </a:r>
            <a:endParaRPr lang="en-US" sz="1300" dirty="0"/>
          </a:p>
        </p:txBody>
      </p:sp>
      <p:sp>
        <p:nvSpPr>
          <p:cNvPr id="14" name="Shape 12"/>
          <p:cNvSpPr/>
          <p:nvPr/>
        </p:nvSpPr>
        <p:spPr>
          <a:xfrm>
            <a:off x="8458200" y="2606040"/>
            <a:ext cx="3657600" cy="3291840"/>
          </a:xfrm>
          <a:prstGeom prst="rect">
            <a:avLst/>
          </a:prstGeom>
          <a:solidFill>
            <a:srgbClr val="FFFFFF">
              <a:alpha val="0"/>
            </a:srgbClr>
          </a:solidFill>
          <a:ln w="9525">
            <a:solidFill>
              <a:srgbClr val="D7DED8"/>
            </a:solidFill>
            <a:prstDash val="solid"/>
          </a:ln>
        </p:spPr>
        <p:txBody>
          <a:bodyPr/>
          <a:lstStyle/>
          <a:p>
            <a:endParaRPr lang="en-US"/>
          </a:p>
        </p:txBody>
      </p:sp>
      <p:sp>
        <p:nvSpPr>
          <p:cNvPr id="15" name="Shape 13"/>
          <p:cNvSpPr/>
          <p:nvPr/>
        </p:nvSpPr>
        <p:spPr>
          <a:xfrm>
            <a:off x="8458200" y="2606040"/>
            <a:ext cx="64008" cy="3291840"/>
          </a:xfrm>
          <a:prstGeom prst="rect">
            <a:avLst/>
          </a:prstGeom>
          <a:solidFill>
            <a:srgbClr val="42FF8A"/>
          </a:solidFill>
          <a:ln w="12700">
            <a:solidFill>
              <a:srgbClr val="42FF8A"/>
            </a:solidFill>
            <a:prstDash val="solid"/>
          </a:ln>
        </p:spPr>
        <p:txBody>
          <a:bodyPr/>
          <a:lstStyle/>
          <a:p>
            <a:endParaRPr lang="en-US"/>
          </a:p>
        </p:txBody>
      </p:sp>
      <p:sp>
        <p:nvSpPr>
          <p:cNvPr id="16" name="Text 14"/>
          <p:cNvSpPr/>
          <p:nvPr/>
        </p:nvSpPr>
        <p:spPr>
          <a:xfrm>
            <a:off x="8714232" y="2807208"/>
            <a:ext cx="3200400" cy="274320"/>
          </a:xfrm>
          <a:prstGeom prst="rect">
            <a:avLst/>
          </a:prstGeom>
          <a:noFill/>
          <a:ln/>
        </p:spPr>
        <p:txBody>
          <a:bodyPr wrap="square" lIns="0" tIns="0" rIns="0" bIns="0" rtlCol="0" anchor="ctr"/>
          <a:lstStyle/>
          <a:p>
            <a:pPr marL="0" indent="0">
              <a:buNone/>
            </a:pPr>
            <a:r>
              <a:rPr lang="en-US" sz="1000" b="1" kern="0" spc="400" dirty="0">
                <a:solidFill>
                  <a:srgbClr val="42FF8A"/>
                </a:solidFill>
                <a:latin typeface="Poppins" pitchFamily="34" charset="0"/>
                <a:ea typeface="Poppins" pitchFamily="34" charset="-122"/>
                <a:cs typeface="Poppins" pitchFamily="34" charset="-120"/>
              </a:rPr>
              <a:t>RIGHT OF SPECTRUM</a:t>
            </a:r>
            <a:endParaRPr lang="en-US" sz="1000" dirty="0"/>
          </a:p>
        </p:txBody>
      </p:sp>
      <p:sp>
        <p:nvSpPr>
          <p:cNvPr id="17" name="Text 15"/>
          <p:cNvSpPr/>
          <p:nvPr/>
        </p:nvSpPr>
        <p:spPr>
          <a:xfrm>
            <a:off x="8714232" y="3154680"/>
            <a:ext cx="3200400" cy="502920"/>
          </a:xfrm>
          <a:prstGeom prst="rect">
            <a:avLst/>
          </a:prstGeom>
          <a:noFill/>
          <a:ln/>
        </p:spPr>
        <p:txBody>
          <a:bodyPr wrap="square" lIns="0" tIns="0" rIns="0" bIns="0" rtlCol="0" anchor="ctr"/>
          <a:lstStyle/>
          <a:p>
            <a:pPr marL="0" indent="0">
              <a:buNone/>
            </a:pPr>
            <a:r>
              <a:rPr lang="en-US" sz="2200" b="1" dirty="0">
                <a:solidFill>
                  <a:srgbClr val="1C2D24"/>
                </a:solidFill>
                <a:latin typeface="Poppins" pitchFamily="34" charset="0"/>
                <a:ea typeface="Poppins" pitchFamily="34" charset="-122"/>
                <a:cs typeface="Poppins" pitchFamily="34" charset="-120"/>
              </a:rPr>
              <a:t>Software Factory</a:t>
            </a:r>
            <a:endParaRPr lang="en-US" sz="2200" dirty="0"/>
          </a:p>
        </p:txBody>
      </p:sp>
      <p:sp>
        <p:nvSpPr>
          <p:cNvPr id="18" name="Text 16"/>
          <p:cNvSpPr/>
          <p:nvPr/>
        </p:nvSpPr>
        <p:spPr>
          <a:xfrm>
            <a:off x="8714232" y="3840480"/>
            <a:ext cx="3200400" cy="1920240"/>
          </a:xfrm>
          <a:prstGeom prst="rect">
            <a:avLst/>
          </a:prstGeom>
          <a:noFill/>
          <a:ln/>
        </p:spPr>
        <p:txBody>
          <a:bodyPr wrap="square" lIns="0" tIns="0" rIns="0" bIns="0" rtlCol="0" anchor="t"/>
          <a:lstStyle/>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Structured pipeline</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Slower setup, reproducible</a:t>
            </a:r>
            <a:endParaRPr lang="en-US" sz="1300" dirty="0"/>
          </a:p>
          <a:p>
            <a:pPr marL="342900" indent="-342900">
              <a:spcAft>
                <a:spcPts val="400"/>
              </a:spcAft>
              <a:buSzPct val="100000"/>
              <a:buChar char="■"/>
            </a:pPr>
            <a:r>
              <a:rPr lang="en-US" sz="1300" dirty="0">
                <a:solidFill>
                  <a:srgbClr val="4F6358"/>
                </a:solidFill>
                <a:latin typeface="Poppins" pitchFamily="34" charset="0"/>
                <a:ea typeface="Poppins" pitchFamily="34" charset="-122"/>
                <a:cs typeface="Poppins" pitchFamily="34" charset="-120"/>
              </a:rPr>
              <a:t>Quality enforced structurally</a:t>
            </a:r>
            <a:endParaRPr lang="en-US" sz="1300" dirty="0"/>
          </a:p>
          <a:p>
            <a:pPr marL="342900" indent="-342900">
              <a:spcAft>
                <a:spcPts val="400"/>
              </a:spcAft>
              <a:buSzPct val="100000"/>
              <a:buChar char="■"/>
            </a:pPr>
            <a:r>
              <a:rPr lang="en-US" sz="1300" b="1" dirty="0">
                <a:solidFill>
                  <a:srgbClr val="3F8C43"/>
                </a:solidFill>
                <a:latin typeface="Poppins" pitchFamily="34" charset="0"/>
                <a:ea typeface="Poppins" pitchFamily="34" charset="-122"/>
                <a:cs typeface="Poppins" pitchFamily="34" charset="-120"/>
              </a:rPr>
              <a:t>Architecture first</a:t>
            </a:r>
            <a:endParaRPr lang="en-US" sz="1300" dirty="0"/>
          </a:p>
        </p:txBody>
      </p:sp>
      <p:sp>
        <p:nvSpPr>
          <p:cNvPr id="19" name="Text 17"/>
          <p:cNvSpPr/>
          <p:nvPr/>
        </p:nvSpPr>
        <p:spPr>
          <a:xfrm>
            <a:off x="548640" y="6035040"/>
            <a:ext cx="11064240" cy="365760"/>
          </a:xfrm>
          <a:prstGeom prst="rect">
            <a:avLst/>
          </a:prstGeom>
          <a:noFill/>
          <a:ln/>
        </p:spPr>
        <p:txBody>
          <a:bodyPr wrap="square" lIns="0" tIns="0" rIns="0" bIns="0" rtlCol="0" anchor="ctr"/>
          <a:lstStyle/>
          <a:p>
            <a:pPr marL="0" indent="0">
              <a:buNone/>
            </a:pPr>
            <a:r>
              <a:rPr lang="en-US" sz="1300" i="1" dirty="0">
                <a:solidFill>
                  <a:srgbClr val="4F6358"/>
                </a:solidFill>
                <a:latin typeface="Poppins" pitchFamily="34" charset="0"/>
                <a:ea typeface="Poppins" pitchFamily="34" charset="-122"/>
                <a:cs typeface="Poppins" pitchFamily="34" charset="-120"/>
              </a:rPr>
              <a:t>Swarms aren't wrong — they optimise throughput. Factories optimise correctness. Different goals.</a:t>
            </a:r>
            <a:endParaRPr lang="en-US" sz="1300" dirty="0"/>
          </a:p>
        </p:txBody>
      </p:sp>
      <p:sp>
        <p:nvSpPr>
          <p:cNvPr id="20" name="Text 18"/>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1" name="Text 19"/>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ECONOMICS</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800" b="1" dirty="0">
                <a:solidFill>
                  <a:srgbClr val="1C2D24"/>
                </a:solidFill>
                <a:latin typeface="Poppins" pitchFamily="34" charset="0"/>
                <a:ea typeface="Poppins" pitchFamily="34" charset="-122"/>
                <a:cs typeface="Poppins" pitchFamily="34" charset="-120"/>
              </a:rPr>
              <a:t>The free buffet is ending.</a:t>
            </a:r>
            <a:endParaRPr lang="en-US" sz="3800" dirty="0"/>
          </a:p>
          <a:p>
            <a:pPr marL="0" indent="0" algn="l">
              <a:buNone/>
            </a:pPr>
            <a:r>
              <a:rPr lang="en-US" sz="3800" b="1" dirty="0">
                <a:solidFill>
                  <a:srgbClr val="3F8C43"/>
                </a:solidFill>
                <a:latin typeface="Poppins" pitchFamily="34" charset="0"/>
                <a:ea typeface="Poppins" pitchFamily="34" charset="-122"/>
                <a:cs typeface="Poppins" pitchFamily="34" charset="-120"/>
              </a:rPr>
              <a:t>Know what you're building on.</a:t>
            </a:r>
            <a:endParaRPr lang="en-US" sz="3800" dirty="0"/>
          </a:p>
        </p:txBody>
      </p:sp>
      <p:sp>
        <p:nvSpPr>
          <p:cNvPr id="4" name="Shape 2"/>
          <p:cNvSpPr/>
          <p:nvPr/>
        </p:nvSpPr>
        <p:spPr>
          <a:xfrm>
            <a:off x="548640" y="2606040"/>
            <a:ext cx="5486400" cy="310896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2606040"/>
            <a:ext cx="64008" cy="310896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804672" y="2770632"/>
            <a:ext cx="50292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LAST 3 WEEKS</a:t>
            </a:r>
            <a:endParaRPr lang="en-US" sz="1000" dirty="0"/>
          </a:p>
        </p:txBody>
      </p:sp>
      <p:sp>
        <p:nvSpPr>
          <p:cNvPr id="7" name="Text 5"/>
          <p:cNvSpPr/>
          <p:nvPr/>
        </p:nvSpPr>
        <p:spPr>
          <a:xfrm>
            <a:off x="804672" y="3108960"/>
            <a:ext cx="5029200" cy="2468880"/>
          </a:xfrm>
          <a:prstGeom prst="rect">
            <a:avLst/>
          </a:prstGeom>
          <a:noFill/>
          <a:ln/>
        </p:spPr>
        <p:txBody>
          <a:bodyPr wrap="square" lIns="0" tIns="0" rIns="0" bIns="0" rtlCol="0" anchor="t"/>
          <a:lstStyle/>
          <a:p>
            <a:pPr marL="342900" indent="-342900">
              <a:spcAft>
                <a:spcPts val="200"/>
              </a:spcAft>
              <a:buSzPct val="100000"/>
              <a:buChar char="■"/>
            </a:pPr>
            <a:r>
              <a:rPr lang="en-US" sz="1400" b="1" dirty="0">
                <a:solidFill>
                  <a:srgbClr val="3F8C43"/>
                </a:solidFill>
                <a:latin typeface="Poppins" pitchFamily="34" charset="0"/>
                <a:ea typeface="Poppins" pitchFamily="34" charset="-122"/>
                <a:cs typeface="Poppins" pitchFamily="34" charset="-120"/>
              </a:rPr>
              <a:t>Anthropic (13 May, just dropped)</a:t>
            </a:r>
            <a:endParaRPr lang="en-US" sz="1400" dirty="0"/>
          </a:p>
          <a:p>
            <a:pPr marL="0" lvl="1" indent="0">
              <a:spcAft>
                <a:spcPts val="200"/>
              </a:spcAft>
              <a:buNone/>
            </a:pPr>
            <a:r>
              <a:rPr lang="en-US" sz="1200" dirty="0">
                <a:solidFill>
                  <a:srgbClr val="4F6358"/>
                </a:solidFill>
                <a:latin typeface="Poppins" pitchFamily="34" charset="0"/>
                <a:ea typeface="Poppins" pitchFamily="34" charset="-122"/>
                <a:cs typeface="Poppins" pitchFamily="34" charset="-120"/>
              </a:rPr>
              <a:t>From June 15, Claude Agent SDK + </a:t>
            </a:r>
            <a:r>
              <a:rPr lang="en-US" sz="1200" b="1" dirty="0">
                <a:solidFill>
                  <a:srgbClr val="1C2D24"/>
                </a:solidFill>
                <a:latin typeface="Consolas" pitchFamily="34" charset="0"/>
                <a:ea typeface="Consolas" pitchFamily="34" charset="-122"/>
                <a:cs typeface="Consolas" pitchFamily="34" charset="-120"/>
              </a:rPr>
              <a:t>claude -p</a:t>
            </a:r>
            <a:r>
              <a:rPr lang="en-US" sz="1200" dirty="0">
                <a:solidFill>
                  <a:srgbClr val="4F6358"/>
                </a:solidFill>
                <a:latin typeface="Poppins" pitchFamily="34" charset="0"/>
                <a:ea typeface="Poppins" pitchFamily="34" charset="-122"/>
                <a:cs typeface="Poppins" pitchFamily="34" charset="-120"/>
              </a:rPr>
              <a:t> programmatic access removed from subscription plans. API keys required.</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GitHub Copilot</a:t>
            </a:r>
            <a:endParaRPr lang="en-US" sz="1400" dirty="0"/>
          </a:p>
          <a:p>
            <a:pPr marL="0" lvl="1" indent="0">
              <a:spcAft>
                <a:spcPts val="200"/>
              </a:spcAft>
              <a:buNone/>
            </a:pPr>
            <a:r>
              <a:rPr lang="en-US" sz="1200" dirty="0">
                <a:solidFill>
                  <a:srgbClr val="4F6358"/>
                </a:solidFill>
                <a:latin typeface="Poppins" pitchFamily="34" charset="0"/>
                <a:ea typeface="Poppins" pitchFamily="34" charset="-122"/>
                <a:cs typeface="Poppins" pitchFamily="34" charset="-120"/>
              </a:rPr>
              <a:t>Usage-based billing from June 1. Annual plans retired. Opus model multiplier jumping 7.5× → 27×.</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Root cause</a:t>
            </a:r>
            <a:endParaRPr lang="en-US" sz="1400" dirty="0"/>
          </a:p>
          <a:p>
            <a:pPr marL="0" lvl="1" indent="0">
              <a:spcAft>
                <a:spcPts val="200"/>
              </a:spcAft>
              <a:buNone/>
            </a:pPr>
            <a:r>
              <a:rPr lang="en-US" sz="1200" dirty="0">
                <a:solidFill>
                  <a:srgbClr val="4F6358"/>
                </a:solidFill>
                <a:latin typeface="Poppins" pitchFamily="34" charset="0"/>
                <a:ea typeface="Poppins" pitchFamily="34" charset="-122"/>
                <a:cs typeface="Poppins" pitchFamily="34" charset="-120"/>
              </a:rPr>
              <a:t>Subscriptions priced for chat. Agentic workloads consume 10–100× more tokens.</a:t>
            </a:r>
            <a:endParaRPr lang="en-US" sz="1400" dirty="0"/>
          </a:p>
        </p:txBody>
      </p:sp>
      <p:sp>
        <p:nvSpPr>
          <p:cNvPr id="8" name="Shape 6"/>
          <p:cNvSpPr/>
          <p:nvPr/>
        </p:nvSpPr>
        <p:spPr>
          <a:xfrm>
            <a:off x="6309360" y="2606040"/>
            <a:ext cx="5486400" cy="3108960"/>
          </a:xfrm>
          <a:prstGeom prst="rect">
            <a:avLst/>
          </a:prstGeom>
          <a:solidFill>
            <a:srgbClr val="FFFFFF">
              <a:alpha val="0"/>
            </a:srgbClr>
          </a:solidFill>
          <a:ln w="9525">
            <a:solidFill>
              <a:srgbClr val="D7DED8"/>
            </a:solidFill>
            <a:prstDash val="solid"/>
          </a:ln>
        </p:spPr>
        <p:txBody>
          <a:bodyPr/>
          <a:lstStyle/>
          <a:p>
            <a:endParaRPr lang="en-US"/>
          </a:p>
        </p:txBody>
      </p:sp>
      <p:sp>
        <p:nvSpPr>
          <p:cNvPr id="9" name="Shape 7"/>
          <p:cNvSpPr/>
          <p:nvPr/>
        </p:nvSpPr>
        <p:spPr>
          <a:xfrm>
            <a:off x="6309360" y="2606040"/>
            <a:ext cx="64008" cy="3108960"/>
          </a:xfrm>
          <a:prstGeom prst="rect">
            <a:avLst/>
          </a:prstGeom>
          <a:solidFill>
            <a:srgbClr val="42FF8A"/>
          </a:solidFill>
          <a:ln w="12700">
            <a:solidFill>
              <a:srgbClr val="42FF8A"/>
            </a:solidFill>
            <a:prstDash val="solid"/>
          </a:ln>
        </p:spPr>
        <p:txBody>
          <a:bodyPr/>
          <a:lstStyle/>
          <a:p>
            <a:endParaRPr lang="en-US"/>
          </a:p>
        </p:txBody>
      </p:sp>
      <p:sp>
        <p:nvSpPr>
          <p:cNvPr id="10" name="Text 8"/>
          <p:cNvSpPr/>
          <p:nvPr/>
        </p:nvSpPr>
        <p:spPr>
          <a:xfrm>
            <a:off x="6565392" y="2770632"/>
            <a:ext cx="50292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RISK SPECTRUM</a:t>
            </a:r>
            <a:endParaRPr lang="en-US" sz="1000" dirty="0"/>
          </a:p>
        </p:txBody>
      </p:sp>
      <p:sp>
        <p:nvSpPr>
          <p:cNvPr id="11" name="Shape 9"/>
          <p:cNvSpPr/>
          <p:nvPr/>
        </p:nvSpPr>
        <p:spPr>
          <a:xfrm>
            <a:off x="6565392" y="3200400"/>
            <a:ext cx="4983480" cy="749808"/>
          </a:xfrm>
          <a:prstGeom prst="rect">
            <a:avLst/>
          </a:prstGeom>
          <a:solidFill>
            <a:srgbClr val="F5F5F5"/>
          </a:solidFill>
          <a:ln w="6350">
            <a:solidFill>
              <a:srgbClr val="D7DED8"/>
            </a:solidFill>
            <a:prstDash val="solid"/>
          </a:ln>
        </p:spPr>
        <p:txBody>
          <a:bodyPr/>
          <a:lstStyle/>
          <a:p>
            <a:endParaRPr lang="en-US"/>
          </a:p>
        </p:txBody>
      </p:sp>
      <p:sp>
        <p:nvSpPr>
          <p:cNvPr id="12" name="Shape 10"/>
          <p:cNvSpPr/>
          <p:nvPr/>
        </p:nvSpPr>
        <p:spPr>
          <a:xfrm>
            <a:off x="6565392" y="3200400"/>
            <a:ext cx="54864" cy="749808"/>
          </a:xfrm>
          <a:prstGeom prst="rect">
            <a:avLst/>
          </a:prstGeom>
          <a:solidFill>
            <a:srgbClr val="3F8C43"/>
          </a:solidFill>
          <a:ln w="12700">
            <a:solidFill>
              <a:srgbClr val="333333"/>
            </a:solidFill>
            <a:prstDash val="solid"/>
          </a:ln>
        </p:spPr>
        <p:txBody>
          <a:bodyPr/>
          <a:lstStyle/>
          <a:p>
            <a:endParaRPr lang="en-US"/>
          </a:p>
        </p:txBody>
      </p:sp>
      <p:sp>
        <p:nvSpPr>
          <p:cNvPr id="13" name="Text 11"/>
          <p:cNvSpPr/>
          <p:nvPr/>
        </p:nvSpPr>
        <p:spPr>
          <a:xfrm>
            <a:off x="6693408" y="3246120"/>
            <a:ext cx="1737360" cy="658368"/>
          </a:xfrm>
          <a:prstGeom prst="rect">
            <a:avLst/>
          </a:prstGeom>
          <a:noFill/>
          <a:ln/>
        </p:spPr>
        <p:txBody>
          <a:bodyPr wrap="square" lIns="0" tIns="0" rIns="0" bIns="0" rtlCol="0" anchor="ctr"/>
          <a:lstStyle/>
          <a:p>
            <a:pPr marL="0" indent="0">
              <a:buNone/>
            </a:pPr>
            <a:r>
              <a:rPr lang="en-US" sz="1300" b="1" dirty="0">
                <a:solidFill>
                  <a:srgbClr val="1C2D24"/>
                </a:solidFill>
                <a:latin typeface="Poppins" pitchFamily="34" charset="0"/>
                <a:ea typeface="Poppins" pitchFamily="34" charset="-122"/>
                <a:cs typeface="Poppins" pitchFamily="34" charset="-120"/>
              </a:rPr>
              <a:t>Full Cloud</a:t>
            </a:r>
            <a:endParaRPr lang="en-US" sz="1300" dirty="0"/>
          </a:p>
        </p:txBody>
      </p:sp>
      <p:sp>
        <p:nvSpPr>
          <p:cNvPr id="14" name="Text 12"/>
          <p:cNvSpPr/>
          <p:nvPr/>
        </p:nvSpPr>
        <p:spPr>
          <a:xfrm>
            <a:off x="8503920" y="3255264"/>
            <a:ext cx="2926080" cy="658368"/>
          </a:xfrm>
          <a:prstGeom prst="rect">
            <a:avLst/>
          </a:prstGeom>
          <a:noFill/>
          <a:ln/>
        </p:spPr>
        <p:txBody>
          <a:bodyPr wrap="square" lIns="0" tIns="0" rIns="0" bIns="0" rtlCol="0" anchor="ctr"/>
          <a:lstStyle/>
          <a:p>
            <a:pPr marL="0" indent="0">
              <a:buNone/>
            </a:pPr>
            <a:r>
              <a:rPr lang="en-US" sz="1100" dirty="0">
                <a:solidFill>
                  <a:srgbClr val="4F6358"/>
                </a:solidFill>
                <a:latin typeface="Poppins" pitchFamily="34" charset="0"/>
                <a:ea typeface="Poppins" pitchFamily="34" charset="-122"/>
                <a:cs typeface="Poppins" pitchFamily="34" charset="-120"/>
              </a:rPr>
              <a:t>Lowest setup</a:t>
            </a:r>
            <a:endParaRPr lang="en-US" sz="1100" dirty="0"/>
          </a:p>
          <a:p>
            <a:pPr marL="0" indent="0">
              <a:buNone/>
            </a:pPr>
            <a:r>
              <a:rPr lang="en-US" sz="1100" dirty="0">
                <a:solidFill>
                  <a:srgbClr val="4F6358"/>
                </a:solidFill>
                <a:latin typeface="Poppins" pitchFamily="34" charset="0"/>
                <a:ea typeface="Poppins" pitchFamily="34" charset="-122"/>
                <a:cs typeface="Poppins" pitchFamily="34" charset="-120"/>
              </a:rPr>
              <a:t>Highest ongoing cost</a:t>
            </a:r>
            <a:endParaRPr lang="en-US" sz="1100" dirty="0"/>
          </a:p>
          <a:p>
            <a:pPr marL="0" indent="0">
              <a:buNone/>
            </a:pPr>
            <a:r>
              <a:rPr lang="en-US" sz="1100" dirty="0">
                <a:solidFill>
                  <a:srgbClr val="4F6358"/>
                </a:solidFill>
                <a:latin typeface="Poppins" pitchFamily="34" charset="0"/>
                <a:ea typeface="Poppins" pitchFamily="34" charset="-122"/>
                <a:cs typeface="Poppins" pitchFamily="34" charset="-120"/>
              </a:rPr>
              <a:t>Least control</a:t>
            </a:r>
            <a:endParaRPr lang="en-US" sz="1100" dirty="0"/>
          </a:p>
        </p:txBody>
      </p:sp>
      <p:sp>
        <p:nvSpPr>
          <p:cNvPr id="15" name="Shape 13"/>
          <p:cNvSpPr/>
          <p:nvPr/>
        </p:nvSpPr>
        <p:spPr>
          <a:xfrm>
            <a:off x="6565392" y="3995928"/>
            <a:ext cx="4983480" cy="749808"/>
          </a:xfrm>
          <a:prstGeom prst="rect">
            <a:avLst/>
          </a:prstGeom>
          <a:solidFill>
            <a:srgbClr val="F5F5F5"/>
          </a:solidFill>
          <a:ln w="6350">
            <a:solidFill>
              <a:srgbClr val="D7DED8"/>
            </a:solidFill>
            <a:prstDash val="solid"/>
          </a:ln>
        </p:spPr>
        <p:txBody>
          <a:bodyPr/>
          <a:lstStyle/>
          <a:p>
            <a:endParaRPr lang="en-US"/>
          </a:p>
        </p:txBody>
      </p:sp>
      <p:sp>
        <p:nvSpPr>
          <p:cNvPr id="16" name="Shape 14"/>
          <p:cNvSpPr/>
          <p:nvPr/>
        </p:nvSpPr>
        <p:spPr>
          <a:xfrm>
            <a:off x="6565392" y="3995928"/>
            <a:ext cx="54864" cy="749808"/>
          </a:xfrm>
          <a:prstGeom prst="rect">
            <a:avLst/>
          </a:prstGeom>
          <a:solidFill>
            <a:srgbClr val="3F8C43"/>
          </a:solidFill>
          <a:ln w="12700">
            <a:solidFill>
              <a:srgbClr val="333333"/>
            </a:solidFill>
            <a:prstDash val="solid"/>
          </a:ln>
        </p:spPr>
        <p:txBody>
          <a:bodyPr/>
          <a:lstStyle/>
          <a:p>
            <a:endParaRPr lang="en-US"/>
          </a:p>
        </p:txBody>
      </p:sp>
      <p:sp>
        <p:nvSpPr>
          <p:cNvPr id="17" name="Text 15"/>
          <p:cNvSpPr/>
          <p:nvPr/>
        </p:nvSpPr>
        <p:spPr>
          <a:xfrm>
            <a:off x="6693408" y="4041648"/>
            <a:ext cx="1737360" cy="658368"/>
          </a:xfrm>
          <a:prstGeom prst="rect">
            <a:avLst/>
          </a:prstGeom>
          <a:noFill/>
          <a:ln/>
        </p:spPr>
        <p:txBody>
          <a:bodyPr wrap="square" lIns="0" tIns="0" rIns="0" bIns="0" rtlCol="0" anchor="ctr"/>
          <a:lstStyle/>
          <a:p>
            <a:pPr marL="0" indent="0">
              <a:buNone/>
            </a:pPr>
            <a:r>
              <a:rPr lang="en-US" sz="1300" b="1" dirty="0">
                <a:solidFill>
                  <a:srgbClr val="1C2D24"/>
                </a:solidFill>
                <a:latin typeface="Poppins" pitchFamily="34" charset="0"/>
                <a:ea typeface="Poppins" pitchFamily="34" charset="-122"/>
                <a:cs typeface="Poppins" pitchFamily="34" charset="-120"/>
              </a:rPr>
              <a:t>Hybrid</a:t>
            </a:r>
            <a:endParaRPr lang="en-US" sz="1300" dirty="0"/>
          </a:p>
        </p:txBody>
      </p:sp>
      <p:sp>
        <p:nvSpPr>
          <p:cNvPr id="18" name="Text 16"/>
          <p:cNvSpPr/>
          <p:nvPr/>
        </p:nvSpPr>
        <p:spPr>
          <a:xfrm>
            <a:off x="8503920" y="4050792"/>
            <a:ext cx="2926080" cy="658368"/>
          </a:xfrm>
          <a:prstGeom prst="rect">
            <a:avLst/>
          </a:prstGeom>
          <a:noFill/>
          <a:ln/>
        </p:spPr>
        <p:txBody>
          <a:bodyPr wrap="square" lIns="0" tIns="0" rIns="0" bIns="0" rtlCol="0" anchor="ctr"/>
          <a:lstStyle/>
          <a:p>
            <a:pPr marL="0" indent="0">
              <a:buNone/>
            </a:pPr>
            <a:r>
              <a:rPr lang="en-US" sz="1100" dirty="0">
                <a:solidFill>
                  <a:srgbClr val="4F6358"/>
                </a:solidFill>
                <a:latin typeface="Poppins" pitchFamily="34" charset="0"/>
                <a:ea typeface="Poppins" pitchFamily="34" charset="-122"/>
                <a:cs typeface="Poppins" pitchFamily="34" charset="-120"/>
              </a:rPr>
              <a:t>Moderate setup</a:t>
            </a:r>
            <a:endParaRPr lang="en-US" sz="1100" dirty="0"/>
          </a:p>
          <a:p>
            <a:pPr marL="0" indent="0">
              <a:buNone/>
            </a:pPr>
            <a:r>
              <a:rPr lang="en-US" sz="1100" dirty="0">
                <a:solidFill>
                  <a:srgbClr val="4F6358"/>
                </a:solidFill>
                <a:latin typeface="Poppins" pitchFamily="34" charset="0"/>
                <a:ea typeface="Poppins" pitchFamily="34" charset="-122"/>
                <a:cs typeface="Poppins" pitchFamily="34" charset="-120"/>
              </a:rPr>
              <a:t>Predictable cost</a:t>
            </a:r>
            <a:endParaRPr lang="en-US" sz="1100" dirty="0"/>
          </a:p>
          <a:p>
            <a:pPr marL="0" indent="0">
              <a:buNone/>
            </a:pPr>
            <a:r>
              <a:rPr lang="en-US" sz="1100" dirty="0">
                <a:solidFill>
                  <a:srgbClr val="4F6358"/>
                </a:solidFill>
                <a:latin typeface="Poppins" pitchFamily="34" charset="0"/>
                <a:ea typeface="Poppins" pitchFamily="34" charset="-122"/>
                <a:cs typeface="Poppins" pitchFamily="34" charset="-120"/>
              </a:rPr>
              <a:t>Some control</a:t>
            </a:r>
            <a:endParaRPr lang="en-US" sz="1100" dirty="0"/>
          </a:p>
        </p:txBody>
      </p:sp>
      <p:sp>
        <p:nvSpPr>
          <p:cNvPr id="19" name="Shape 17"/>
          <p:cNvSpPr/>
          <p:nvPr/>
        </p:nvSpPr>
        <p:spPr>
          <a:xfrm>
            <a:off x="6565392" y="4791456"/>
            <a:ext cx="4983480" cy="749808"/>
          </a:xfrm>
          <a:prstGeom prst="rect">
            <a:avLst/>
          </a:prstGeom>
          <a:solidFill>
            <a:srgbClr val="F0FFF6"/>
          </a:solidFill>
          <a:ln w="6350">
            <a:solidFill>
              <a:srgbClr val="D7DED8"/>
            </a:solidFill>
            <a:prstDash val="solid"/>
          </a:ln>
        </p:spPr>
        <p:txBody>
          <a:bodyPr/>
          <a:lstStyle/>
          <a:p>
            <a:endParaRPr lang="en-US"/>
          </a:p>
        </p:txBody>
      </p:sp>
      <p:sp>
        <p:nvSpPr>
          <p:cNvPr id="20" name="Shape 18"/>
          <p:cNvSpPr/>
          <p:nvPr/>
        </p:nvSpPr>
        <p:spPr>
          <a:xfrm>
            <a:off x="6565392" y="4791456"/>
            <a:ext cx="54864" cy="749808"/>
          </a:xfrm>
          <a:prstGeom prst="rect">
            <a:avLst/>
          </a:prstGeom>
          <a:solidFill>
            <a:srgbClr val="42FF8A"/>
          </a:solidFill>
          <a:ln w="12700">
            <a:solidFill>
              <a:srgbClr val="333333"/>
            </a:solidFill>
            <a:prstDash val="solid"/>
          </a:ln>
        </p:spPr>
        <p:txBody>
          <a:bodyPr/>
          <a:lstStyle/>
          <a:p>
            <a:endParaRPr lang="en-US"/>
          </a:p>
        </p:txBody>
      </p:sp>
      <p:sp>
        <p:nvSpPr>
          <p:cNvPr id="21" name="Text 19"/>
          <p:cNvSpPr/>
          <p:nvPr/>
        </p:nvSpPr>
        <p:spPr>
          <a:xfrm>
            <a:off x="6693408" y="4837176"/>
            <a:ext cx="1737360" cy="658368"/>
          </a:xfrm>
          <a:prstGeom prst="rect">
            <a:avLst/>
          </a:prstGeom>
          <a:noFill/>
          <a:ln/>
        </p:spPr>
        <p:txBody>
          <a:bodyPr wrap="square" lIns="0" tIns="0" rIns="0" bIns="0" rtlCol="0" anchor="ctr"/>
          <a:lstStyle/>
          <a:p>
            <a:pPr marL="0" indent="0">
              <a:buNone/>
            </a:pPr>
            <a:r>
              <a:rPr lang="en-US" sz="1300" b="1" dirty="0">
                <a:solidFill>
                  <a:srgbClr val="1C2D24"/>
                </a:solidFill>
                <a:latin typeface="Poppins" pitchFamily="34" charset="0"/>
                <a:ea typeface="Poppins" pitchFamily="34" charset="-122"/>
                <a:cs typeface="Poppins" pitchFamily="34" charset="-120"/>
              </a:rPr>
              <a:t>Full Local</a:t>
            </a:r>
            <a:endParaRPr lang="en-US" sz="1300" dirty="0"/>
          </a:p>
        </p:txBody>
      </p:sp>
      <p:sp>
        <p:nvSpPr>
          <p:cNvPr id="22" name="Text 20"/>
          <p:cNvSpPr/>
          <p:nvPr/>
        </p:nvSpPr>
        <p:spPr>
          <a:xfrm>
            <a:off x="8503920" y="4846320"/>
            <a:ext cx="2926080" cy="658368"/>
          </a:xfrm>
          <a:prstGeom prst="rect">
            <a:avLst/>
          </a:prstGeom>
          <a:noFill/>
          <a:ln/>
        </p:spPr>
        <p:txBody>
          <a:bodyPr wrap="square" lIns="0" tIns="0" rIns="0" bIns="0" rtlCol="0" anchor="ctr"/>
          <a:lstStyle/>
          <a:p>
            <a:pPr marL="0" indent="0">
              <a:buNone/>
            </a:pPr>
            <a:r>
              <a:rPr lang="en-US" sz="1100" dirty="0">
                <a:solidFill>
                  <a:srgbClr val="4F6358"/>
                </a:solidFill>
                <a:latin typeface="Poppins" pitchFamily="34" charset="0"/>
                <a:ea typeface="Poppins" pitchFamily="34" charset="-122"/>
                <a:cs typeface="Poppins" pitchFamily="34" charset="-120"/>
              </a:rPr>
              <a:t>Highest setup</a:t>
            </a:r>
            <a:endParaRPr lang="en-US" sz="1100" dirty="0"/>
          </a:p>
          <a:p>
            <a:pPr marL="0" indent="0">
              <a:buNone/>
            </a:pPr>
            <a:r>
              <a:rPr lang="en-US" sz="1100" b="1" dirty="0">
                <a:solidFill>
                  <a:srgbClr val="3F8C43"/>
                </a:solidFill>
                <a:latin typeface="Poppins" pitchFamily="34" charset="0"/>
                <a:ea typeface="Poppins" pitchFamily="34" charset="-122"/>
                <a:cs typeface="Poppins" pitchFamily="34" charset="-120"/>
              </a:rPr>
              <a:t>Zero marginal cost</a:t>
            </a:r>
            <a:endParaRPr lang="en-US" sz="1100" dirty="0"/>
          </a:p>
          <a:p>
            <a:pPr marL="0" indent="0">
              <a:buNone/>
            </a:pPr>
            <a:r>
              <a:rPr lang="en-US" sz="1100" dirty="0">
                <a:solidFill>
                  <a:srgbClr val="4F6358"/>
                </a:solidFill>
                <a:latin typeface="Poppins" pitchFamily="34" charset="0"/>
                <a:ea typeface="Poppins" pitchFamily="34" charset="-122"/>
                <a:cs typeface="Poppins" pitchFamily="34" charset="-120"/>
              </a:rPr>
              <a:t>Full control</a:t>
            </a:r>
            <a:endParaRPr lang="en-US" sz="1100" dirty="0"/>
          </a:p>
        </p:txBody>
      </p:sp>
      <p:sp>
        <p:nvSpPr>
          <p:cNvPr id="23" name="Text 21"/>
          <p:cNvSpPr/>
          <p:nvPr/>
        </p:nvSpPr>
        <p:spPr>
          <a:xfrm>
            <a:off x="548640" y="5852160"/>
            <a:ext cx="11064240" cy="365760"/>
          </a:xfrm>
          <a:prstGeom prst="rect">
            <a:avLst/>
          </a:prstGeom>
          <a:noFill/>
          <a:ln/>
        </p:spPr>
        <p:txBody>
          <a:bodyPr wrap="square" lIns="0" tIns="0" rIns="0" bIns="0" rtlCol="0" anchor="ctr"/>
          <a:lstStyle/>
          <a:p>
            <a:pPr marL="0" indent="0" algn="ctr">
              <a:buNone/>
            </a:pPr>
            <a:r>
              <a:rPr lang="en-US" sz="1200" i="1" dirty="0">
                <a:solidFill>
                  <a:srgbClr val="4F6358"/>
                </a:solidFill>
                <a:latin typeface="Poppins" pitchFamily="34" charset="0"/>
                <a:ea typeface="Poppins" pitchFamily="34" charset="-122"/>
                <a:cs typeface="Poppins" pitchFamily="34" charset="-120"/>
              </a:rPr>
              <a:t>"If you build on managed infrastructure, the economics can change at any time — and you don't get to vote."</a:t>
            </a:r>
            <a:endParaRPr lang="en-US" sz="1200" dirty="0"/>
          </a:p>
        </p:txBody>
      </p:sp>
      <p:sp>
        <p:nvSpPr>
          <p:cNvPr id="24" name="Text 22"/>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5" name="Text 23"/>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DAILY REALITY</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800" b="1" dirty="0">
                <a:solidFill>
                  <a:srgbClr val="1C2D24"/>
                </a:solidFill>
                <a:latin typeface="Poppins" pitchFamily="34" charset="0"/>
                <a:ea typeface="Poppins" pitchFamily="34" charset="-122"/>
                <a:cs typeface="Poppins" pitchFamily="34" charset="-120"/>
              </a:rPr>
              <a:t>Claude Desktop  →  Claude Code  →  </a:t>
            </a:r>
            <a:r>
              <a:rPr lang="en-US" sz="3800" b="1" dirty="0">
                <a:solidFill>
                  <a:srgbClr val="3F8C43"/>
                </a:solidFill>
                <a:latin typeface="Poppins" pitchFamily="34" charset="0"/>
                <a:ea typeface="Poppins" pitchFamily="34" charset="-122"/>
                <a:cs typeface="Poppins" pitchFamily="34" charset="-120"/>
              </a:rPr>
              <a:t>Runbooks</a:t>
            </a:r>
            <a:endParaRPr lang="en-US" sz="3800" dirty="0"/>
          </a:p>
        </p:txBody>
      </p:sp>
      <p:sp>
        <p:nvSpPr>
          <p:cNvPr id="4" name="Shape 2"/>
          <p:cNvSpPr/>
          <p:nvPr/>
        </p:nvSpPr>
        <p:spPr>
          <a:xfrm>
            <a:off x="548640" y="2606040"/>
            <a:ext cx="11064240" cy="100584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2606040"/>
            <a:ext cx="64008" cy="1005840"/>
          </a:xfrm>
          <a:prstGeom prst="rect">
            <a:avLst/>
          </a:prstGeom>
          <a:solidFill>
            <a:srgbClr val="3F8C43"/>
          </a:solidFill>
          <a:ln w="12700">
            <a:solidFill>
              <a:srgbClr val="3F8C43"/>
            </a:solidFill>
            <a:prstDash val="solid"/>
          </a:ln>
        </p:spPr>
        <p:txBody>
          <a:bodyPr/>
          <a:lstStyle/>
          <a:p>
            <a:endParaRPr lang="en-US"/>
          </a:p>
        </p:txBody>
      </p:sp>
      <p:sp>
        <p:nvSpPr>
          <p:cNvPr id="6" name="Shape 4"/>
          <p:cNvSpPr/>
          <p:nvPr/>
        </p:nvSpPr>
        <p:spPr>
          <a:xfrm>
            <a:off x="868680" y="2852928"/>
            <a:ext cx="502920" cy="502920"/>
          </a:xfrm>
          <a:prstGeom prst="ellipse">
            <a:avLst/>
          </a:prstGeom>
          <a:solidFill>
            <a:srgbClr val="3F8C43"/>
          </a:solidFill>
          <a:ln w="12700">
            <a:solidFill>
              <a:srgbClr val="333333"/>
            </a:solidFill>
            <a:prstDash val="solid"/>
          </a:ln>
        </p:spPr>
        <p:txBody>
          <a:bodyPr/>
          <a:lstStyle/>
          <a:p>
            <a:endParaRPr lang="en-US"/>
          </a:p>
        </p:txBody>
      </p:sp>
      <p:sp>
        <p:nvSpPr>
          <p:cNvPr id="7" name="Text 5"/>
          <p:cNvSpPr/>
          <p:nvPr/>
        </p:nvSpPr>
        <p:spPr>
          <a:xfrm>
            <a:off x="868680" y="285292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Poppins" pitchFamily="34" charset="0"/>
                <a:ea typeface="Poppins" pitchFamily="34" charset="-122"/>
                <a:cs typeface="Poppins" pitchFamily="34" charset="-120"/>
              </a:rPr>
              <a:t>1</a:t>
            </a:r>
            <a:endParaRPr lang="en-US" sz="1800" dirty="0"/>
          </a:p>
        </p:txBody>
      </p:sp>
      <p:sp>
        <p:nvSpPr>
          <p:cNvPr id="8" name="Text 6"/>
          <p:cNvSpPr/>
          <p:nvPr/>
        </p:nvSpPr>
        <p:spPr>
          <a:xfrm>
            <a:off x="1554480" y="2770632"/>
            <a:ext cx="10058400" cy="365760"/>
          </a:xfrm>
          <a:prstGeom prst="rect">
            <a:avLst/>
          </a:prstGeom>
          <a:noFill/>
          <a:ln/>
        </p:spPr>
        <p:txBody>
          <a:bodyPr wrap="square" lIns="0" tIns="0" rIns="0" bIns="0" rtlCol="0" anchor="ctr"/>
          <a:lstStyle/>
          <a:p>
            <a:pPr marL="0" indent="0">
              <a:buNone/>
            </a:pPr>
            <a:r>
              <a:rPr lang="en-US" sz="1700" b="1" dirty="0">
                <a:solidFill>
                  <a:srgbClr val="1C2D24"/>
                </a:solidFill>
                <a:latin typeface="Poppins" pitchFamily="34" charset="0"/>
                <a:ea typeface="Poppins" pitchFamily="34" charset="-122"/>
                <a:cs typeface="Poppins" pitchFamily="34" charset="-120"/>
              </a:rPr>
              <a:t>Claude Desktop (MacBook)</a:t>
            </a:r>
            <a:endParaRPr lang="en-US" sz="1700" dirty="0"/>
          </a:p>
        </p:txBody>
      </p:sp>
      <p:sp>
        <p:nvSpPr>
          <p:cNvPr id="9" name="Text 7"/>
          <p:cNvSpPr/>
          <p:nvPr/>
        </p:nvSpPr>
        <p:spPr>
          <a:xfrm>
            <a:off x="1554480" y="3108960"/>
            <a:ext cx="9966960" cy="457200"/>
          </a:xfrm>
          <a:prstGeom prst="rect">
            <a:avLst/>
          </a:prstGeom>
          <a:noFill/>
          <a:ln/>
        </p:spPr>
        <p:txBody>
          <a:bodyPr wrap="square" lIns="0" tIns="0" rIns="0" bIns="0" rtlCol="0" anchor="t"/>
          <a:lstStyle/>
          <a:p>
            <a:pPr marL="0" indent="0">
              <a:buNone/>
            </a:pPr>
            <a:r>
              <a:rPr lang="en-US" sz="1300" dirty="0">
                <a:solidFill>
                  <a:srgbClr val="4F6358"/>
                </a:solidFill>
                <a:latin typeface="Poppins" pitchFamily="34" charset="0"/>
                <a:ea typeface="Poppins" pitchFamily="34" charset="-122"/>
                <a:cs typeface="Poppins" pitchFamily="34" charset="-120"/>
              </a:rPr>
              <a:t>Ideation · build plans · scopes · phases</a:t>
            </a:r>
            <a:endParaRPr lang="en-US" sz="1300" dirty="0"/>
          </a:p>
        </p:txBody>
      </p:sp>
      <p:sp>
        <p:nvSpPr>
          <p:cNvPr id="10" name="Shape 8"/>
          <p:cNvSpPr/>
          <p:nvPr/>
        </p:nvSpPr>
        <p:spPr>
          <a:xfrm>
            <a:off x="548640" y="3840480"/>
            <a:ext cx="11064240" cy="1005840"/>
          </a:xfrm>
          <a:prstGeom prst="rect">
            <a:avLst/>
          </a:prstGeom>
          <a:solidFill>
            <a:srgbClr val="FFFFFF">
              <a:alpha val="0"/>
            </a:srgbClr>
          </a:solidFill>
          <a:ln w="9525">
            <a:solidFill>
              <a:srgbClr val="D7DED8"/>
            </a:solidFill>
            <a:prstDash val="solid"/>
          </a:ln>
        </p:spPr>
        <p:txBody>
          <a:bodyPr/>
          <a:lstStyle/>
          <a:p>
            <a:endParaRPr lang="en-US"/>
          </a:p>
        </p:txBody>
      </p:sp>
      <p:sp>
        <p:nvSpPr>
          <p:cNvPr id="11" name="Shape 9"/>
          <p:cNvSpPr/>
          <p:nvPr/>
        </p:nvSpPr>
        <p:spPr>
          <a:xfrm>
            <a:off x="548640" y="3840480"/>
            <a:ext cx="64008" cy="1005840"/>
          </a:xfrm>
          <a:prstGeom prst="rect">
            <a:avLst/>
          </a:prstGeom>
          <a:solidFill>
            <a:srgbClr val="3F8C43"/>
          </a:solidFill>
          <a:ln w="12700">
            <a:solidFill>
              <a:srgbClr val="3F8C43"/>
            </a:solidFill>
            <a:prstDash val="solid"/>
          </a:ln>
        </p:spPr>
        <p:txBody>
          <a:bodyPr/>
          <a:lstStyle/>
          <a:p>
            <a:endParaRPr lang="en-US"/>
          </a:p>
        </p:txBody>
      </p:sp>
      <p:sp>
        <p:nvSpPr>
          <p:cNvPr id="12" name="Shape 10"/>
          <p:cNvSpPr/>
          <p:nvPr/>
        </p:nvSpPr>
        <p:spPr>
          <a:xfrm>
            <a:off x="868680" y="4087368"/>
            <a:ext cx="502920" cy="502920"/>
          </a:xfrm>
          <a:prstGeom prst="ellipse">
            <a:avLst/>
          </a:prstGeom>
          <a:solidFill>
            <a:srgbClr val="3F8C43"/>
          </a:solidFill>
          <a:ln w="12700">
            <a:solidFill>
              <a:srgbClr val="333333"/>
            </a:solidFill>
            <a:prstDash val="solid"/>
          </a:ln>
        </p:spPr>
        <p:txBody>
          <a:bodyPr/>
          <a:lstStyle/>
          <a:p>
            <a:endParaRPr lang="en-US"/>
          </a:p>
        </p:txBody>
      </p:sp>
      <p:sp>
        <p:nvSpPr>
          <p:cNvPr id="13" name="Text 11"/>
          <p:cNvSpPr/>
          <p:nvPr/>
        </p:nvSpPr>
        <p:spPr>
          <a:xfrm>
            <a:off x="868680" y="408736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Poppins" pitchFamily="34" charset="0"/>
                <a:ea typeface="Poppins" pitchFamily="34" charset="-122"/>
                <a:cs typeface="Poppins" pitchFamily="34" charset="-120"/>
              </a:rPr>
              <a:t>2</a:t>
            </a:r>
            <a:endParaRPr lang="en-US" sz="1800" dirty="0"/>
          </a:p>
        </p:txBody>
      </p:sp>
      <p:sp>
        <p:nvSpPr>
          <p:cNvPr id="14" name="Text 12"/>
          <p:cNvSpPr/>
          <p:nvPr/>
        </p:nvSpPr>
        <p:spPr>
          <a:xfrm>
            <a:off x="1554480" y="4005072"/>
            <a:ext cx="10058400" cy="365760"/>
          </a:xfrm>
          <a:prstGeom prst="rect">
            <a:avLst/>
          </a:prstGeom>
          <a:noFill/>
          <a:ln/>
        </p:spPr>
        <p:txBody>
          <a:bodyPr wrap="square" lIns="0" tIns="0" rIns="0" bIns="0" rtlCol="0" anchor="ctr"/>
          <a:lstStyle/>
          <a:p>
            <a:pPr marL="0" indent="0">
              <a:buNone/>
            </a:pPr>
            <a:r>
              <a:rPr lang="en-US" sz="1700" b="1" dirty="0">
                <a:solidFill>
                  <a:srgbClr val="1C2D24"/>
                </a:solidFill>
                <a:latin typeface="Poppins" pitchFamily="34" charset="0"/>
                <a:ea typeface="Poppins" pitchFamily="34" charset="-122"/>
                <a:cs typeface="Poppins" pitchFamily="34" charset="-120"/>
              </a:rPr>
              <a:t>Claude Code (VS Code)</a:t>
            </a:r>
            <a:endParaRPr lang="en-US" sz="1700" dirty="0"/>
          </a:p>
        </p:txBody>
      </p:sp>
      <p:sp>
        <p:nvSpPr>
          <p:cNvPr id="15" name="Text 13"/>
          <p:cNvSpPr/>
          <p:nvPr/>
        </p:nvSpPr>
        <p:spPr>
          <a:xfrm>
            <a:off x="1554480" y="4343400"/>
            <a:ext cx="9966960" cy="457200"/>
          </a:xfrm>
          <a:prstGeom prst="rect">
            <a:avLst/>
          </a:prstGeom>
          <a:noFill/>
          <a:ln/>
        </p:spPr>
        <p:txBody>
          <a:bodyPr wrap="square" lIns="0" tIns="0" rIns="0" bIns="0" rtlCol="0" anchor="t"/>
          <a:lstStyle/>
          <a:p>
            <a:pPr marL="0" indent="0">
              <a:buNone/>
            </a:pPr>
            <a:r>
              <a:rPr lang="en-US" sz="1200" dirty="0">
                <a:solidFill>
                  <a:srgbClr val="4F6358"/>
                </a:solidFill>
                <a:latin typeface="Consolas" pitchFamily="34" charset="0"/>
                <a:ea typeface="Consolas" pitchFamily="34" charset="-122"/>
                <a:cs typeface="Consolas" pitchFamily="34" charset="-120"/>
              </a:rPr>
              <a:t>/system-arch → /system-design → /system-plan → /feature-spec → /feature-plan → AutoBuild. Build-plan status updates as we go.</a:t>
            </a:r>
            <a:endParaRPr lang="en-US" sz="1200" dirty="0"/>
          </a:p>
        </p:txBody>
      </p:sp>
      <p:sp>
        <p:nvSpPr>
          <p:cNvPr id="16" name="Shape 14"/>
          <p:cNvSpPr/>
          <p:nvPr/>
        </p:nvSpPr>
        <p:spPr>
          <a:xfrm>
            <a:off x="548640" y="5074920"/>
            <a:ext cx="11064240" cy="1005840"/>
          </a:xfrm>
          <a:prstGeom prst="rect">
            <a:avLst/>
          </a:prstGeom>
          <a:solidFill>
            <a:srgbClr val="FFFFFF">
              <a:alpha val="0"/>
            </a:srgbClr>
          </a:solidFill>
          <a:ln w="9525">
            <a:solidFill>
              <a:srgbClr val="D7DED8"/>
            </a:solidFill>
            <a:prstDash val="solid"/>
          </a:ln>
        </p:spPr>
        <p:txBody>
          <a:bodyPr/>
          <a:lstStyle/>
          <a:p>
            <a:endParaRPr lang="en-US"/>
          </a:p>
        </p:txBody>
      </p:sp>
      <p:sp>
        <p:nvSpPr>
          <p:cNvPr id="17" name="Shape 15"/>
          <p:cNvSpPr/>
          <p:nvPr/>
        </p:nvSpPr>
        <p:spPr>
          <a:xfrm>
            <a:off x="548640" y="5074920"/>
            <a:ext cx="64008" cy="1005840"/>
          </a:xfrm>
          <a:prstGeom prst="rect">
            <a:avLst/>
          </a:prstGeom>
          <a:solidFill>
            <a:srgbClr val="42FF8A"/>
          </a:solidFill>
          <a:ln w="12700">
            <a:solidFill>
              <a:srgbClr val="42FF8A"/>
            </a:solidFill>
            <a:prstDash val="solid"/>
          </a:ln>
        </p:spPr>
        <p:txBody>
          <a:bodyPr/>
          <a:lstStyle/>
          <a:p>
            <a:endParaRPr lang="en-US"/>
          </a:p>
        </p:txBody>
      </p:sp>
      <p:sp>
        <p:nvSpPr>
          <p:cNvPr id="18" name="Shape 16"/>
          <p:cNvSpPr/>
          <p:nvPr/>
        </p:nvSpPr>
        <p:spPr>
          <a:xfrm>
            <a:off x="868680" y="5321808"/>
            <a:ext cx="502920" cy="502920"/>
          </a:xfrm>
          <a:prstGeom prst="ellipse">
            <a:avLst/>
          </a:prstGeom>
          <a:solidFill>
            <a:srgbClr val="42FF8A"/>
          </a:solidFill>
          <a:ln w="12700">
            <a:solidFill>
              <a:srgbClr val="333333"/>
            </a:solidFill>
            <a:prstDash val="solid"/>
          </a:ln>
        </p:spPr>
        <p:txBody>
          <a:bodyPr/>
          <a:lstStyle/>
          <a:p>
            <a:endParaRPr lang="en-US"/>
          </a:p>
        </p:txBody>
      </p:sp>
      <p:sp>
        <p:nvSpPr>
          <p:cNvPr id="19" name="Text 17"/>
          <p:cNvSpPr/>
          <p:nvPr/>
        </p:nvSpPr>
        <p:spPr>
          <a:xfrm>
            <a:off x="868680" y="5321808"/>
            <a:ext cx="502920" cy="502920"/>
          </a:xfrm>
          <a:prstGeom prst="rect">
            <a:avLst/>
          </a:prstGeom>
          <a:noFill/>
          <a:ln/>
        </p:spPr>
        <p:txBody>
          <a:bodyPr wrap="square" lIns="0" tIns="0" rIns="0" bIns="0" rtlCol="0" anchor="ctr"/>
          <a:lstStyle/>
          <a:p>
            <a:pPr marL="0" indent="0" algn="ctr">
              <a:buNone/>
            </a:pPr>
            <a:r>
              <a:rPr lang="en-US" sz="1800" b="1" dirty="0">
                <a:solidFill>
                  <a:srgbClr val="1C2D24"/>
                </a:solidFill>
                <a:latin typeface="Poppins" pitchFamily="34" charset="0"/>
                <a:ea typeface="Poppins" pitchFamily="34" charset="-122"/>
                <a:cs typeface="Poppins" pitchFamily="34" charset="-120"/>
              </a:rPr>
              <a:t>3</a:t>
            </a:r>
            <a:endParaRPr lang="en-US" sz="1800" dirty="0"/>
          </a:p>
        </p:txBody>
      </p:sp>
      <p:sp>
        <p:nvSpPr>
          <p:cNvPr id="20" name="Text 18"/>
          <p:cNvSpPr/>
          <p:nvPr/>
        </p:nvSpPr>
        <p:spPr>
          <a:xfrm>
            <a:off x="1554480" y="5239512"/>
            <a:ext cx="10058400" cy="365760"/>
          </a:xfrm>
          <a:prstGeom prst="rect">
            <a:avLst/>
          </a:prstGeom>
          <a:noFill/>
          <a:ln/>
        </p:spPr>
        <p:txBody>
          <a:bodyPr wrap="square" lIns="0" tIns="0" rIns="0" bIns="0" rtlCol="0" anchor="ctr"/>
          <a:lstStyle/>
          <a:p>
            <a:pPr marL="0" indent="0">
              <a:buNone/>
            </a:pPr>
            <a:r>
              <a:rPr lang="en-US" sz="1700" b="1" dirty="0">
                <a:solidFill>
                  <a:srgbClr val="1C2D24"/>
                </a:solidFill>
                <a:latin typeface="Poppins" pitchFamily="34" charset="0"/>
                <a:ea typeface="Poppins" pitchFamily="34" charset="-122"/>
                <a:cs typeface="Poppins" pitchFamily="34" charset="-120"/>
              </a:rPr>
              <a:t>Runbooks (GB10, autonomous)</a:t>
            </a:r>
            <a:endParaRPr lang="en-US" sz="1700" dirty="0"/>
          </a:p>
        </p:txBody>
      </p:sp>
      <p:sp>
        <p:nvSpPr>
          <p:cNvPr id="21" name="Text 19"/>
          <p:cNvSpPr/>
          <p:nvPr/>
        </p:nvSpPr>
        <p:spPr>
          <a:xfrm>
            <a:off x="1554480" y="5577840"/>
            <a:ext cx="9966960" cy="457200"/>
          </a:xfrm>
          <a:prstGeom prst="rect">
            <a:avLst/>
          </a:prstGeom>
          <a:noFill/>
          <a:ln/>
        </p:spPr>
        <p:txBody>
          <a:bodyPr wrap="square" lIns="0" tIns="0" rIns="0" bIns="0" rtlCol="0" anchor="t"/>
          <a:lstStyle/>
          <a:p>
            <a:pPr marL="0" indent="0">
              <a:buNone/>
            </a:pPr>
            <a:r>
              <a:rPr lang="en-US" sz="1300" dirty="0">
                <a:solidFill>
                  <a:srgbClr val="4F6358"/>
                </a:solidFill>
                <a:latin typeface="Poppins" pitchFamily="34" charset="0"/>
                <a:ea typeface="Poppins" pitchFamily="34" charset="-122"/>
                <a:cs typeface="Poppins" pitchFamily="34" charset="-120"/>
              </a:rPr>
              <a:t>Agent coordination · infrastructure setup · fine-tuning · evaluation · smoke tests — zero human interaction.</a:t>
            </a:r>
            <a:endParaRPr lang="en-US" sz="1300" dirty="0"/>
          </a:p>
        </p:txBody>
      </p:sp>
      <p:sp>
        <p:nvSpPr>
          <p:cNvPr id="22" name="Text 20"/>
          <p:cNvSpPr/>
          <p:nvPr/>
        </p:nvSpPr>
        <p:spPr>
          <a:xfrm>
            <a:off x="548640" y="5943600"/>
            <a:ext cx="11064240" cy="457200"/>
          </a:xfrm>
          <a:prstGeom prst="rect">
            <a:avLst/>
          </a:prstGeom>
          <a:noFill/>
          <a:ln/>
        </p:spPr>
        <p:txBody>
          <a:bodyPr wrap="square" lIns="0" tIns="0" rIns="0" bIns="0" rtlCol="0" anchor="ctr"/>
          <a:lstStyle/>
          <a:p>
            <a:pPr marL="0" indent="0">
              <a:buNone/>
            </a:pPr>
            <a:r>
              <a:rPr lang="en-US" sz="1300" i="1" dirty="0">
                <a:solidFill>
                  <a:srgbClr val="4F6358"/>
                </a:solidFill>
                <a:latin typeface="Poppins" pitchFamily="34" charset="0"/>
                <a:ea typeface="Poppins" pitchFamily="34" charset="-122"/>
                <a:cs typeface="Poppins" pitchFamily="34" charset="-120"/>
              </a:rPr>
              <a:t>Build plans + scope docs enable switching between 3–5 projects simultaneously. Hard, but possible.</a:t>
            </a:r>
            <a:endParaRPr lang="en-US" sz="1300" dirty="0"/>
          </a:p>
        </p:txBody>
      </p:sp>
      <p:sp>
        <p:nvSpPr>
          <p:cNvPr id="23" name="Text 21"/>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4" name="Text 22"/>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THE SLASH-COMMAND STACK</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2800" b="1" dirty="0">
                <a:solidFill>
                  <a:srgbClr val="1C2D24"/>
                </a:solidFill>
                <a:latin typeface="Poppins" pitchFamily="34" charset="0"/>
                <a:ea typeface="Poppins" pitchFamily="34" charset="-122"/>
                <a:cs typeface="Poppins" pitchFamily="34" charset="-120"/>
              </a:rPr>
              <a:t>Before any code is written, we've produced</a:t>
            </a:r>
            <a:endParaRPr lang="en-US" sz="2800" dirty="0"/>
          </a:p>
          <a:p>
            <a:pPr marL="0" indent="0" algn="l">
              <a:buNone/>
            </a:pPr>
            <a:r>
              <a:rPr lang="en-US" sz="2800" b="1" dirty="0">
                <a:solidFill>
                  <a:srgbClr val="3F8C43"/>
                </a:solidFill>
                <a:latin typeface="Poppins" pitchFamily="34" charset="0"/>
                <a:ea typeface="Poppins" pitchFamily="34" charset="-122"/>
                <a:cs typeface="Poppins" pitchFamily="34" charset="-120"/>
              </a:rPr>
              <a:t>architecture, design, specs, and a plan.</a:t>
            </a:r>
            <a:endParaRPr lang="en-US" sz="2800" dirty="0"/>
          </a:p>
        </p:txBody>
      </p:sp>
      <p:sp>
        <p:nvSpPr>
          <p:cNvPr id="4" name="Shape 2"/>
          <p:cNvSpPr/>
          <p:nvPr/>
        </p:nvSpPr>
        <p:spPr>
          <a:xfrm>
            <a:off x="548640" y="2697480"/>
            <a:ext cx="11064240" cy="96012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2697480"/>
            <a:ext cx="64008" cy="960120"/>
          </a:xfrm>
          <a:prstGeom prst="rect">
            <a:avLst/>
          </a:prstGeom>
          <a:solidFill>
            <a:srgbClr val="42FF8A"/>
          </a:solidFill>
          <a:ln w="12700">
            <a:solidFill>
              <a:srgbClr val="42FF8A"/>
            </a:solidFill>
            <a:prstDash val="solid"/>
          </a:ln>
        </p:spPr>
        <p:txBody>
          <a:bodyPr/>
          <a:lstStyle/>
          <a:p>
            <a:endParaRPr lang="en-US"/>
          </a:p>
        </p:txBody>
      </p:sp>
      <p:sp>
        <p:nvSpPr>
          <p:cNvPr id="6" name="Text 4"/>
          <p:cNvSpPr/>
          <p:nvPr/>
        </p:nvSpPr>
        <p:spPr>
          <a:xfrm>
            <a:off x="777240" y="2898648"/>
            <a:ext cx="2011680" cy="548640"/>
          </a:xfrm>
          <a:prstGeom prst="rect">
            <a:avLst/>
          </a:prstGeom>
          <a:noFill/>
          <a:ln/>
        </p:spPr>
        <p:txBody>
          <a:bodyPr wrap="square" lIns="0" tIns="0" rIns="0" bIns="0" rtlCol="0" anchor="ctr"/>
          <a:lstStyle/>
          <a:p>
            <a:pPr marL="0" indent="0">
              <a:buNone/>
            </a:pPr>
            <a:r>
              <a:rPr lang="en-US" sz="1100" b="1" kern="0" spc="400" dirty="0">
                <a:solidFill>
                  <a:srgbClr val="42FF8A"/>
                </a:solidFill>
                <a:latin typeface="Poppins" pitchFamily="34" charset="0"/>
                <a:ea typeface="Poppins" pitchFamily="34" charset="-122"/>
                <a:cs typeface="Poppins" pitchFamily="34" charset="-120"/>
              </a:rPr>
              <a:t>SYSTEM LEVEL</a:t>
            </a:r>
            <a:endParaRPr lang="en-US" sz="1100" dirty="0"/>
          </a:p>
        </p:txBody>
      </p:sp>
      <p:sp>
        <p:nvSpPr>
          <p:cNvPr id="7" name="Text 5"/>
          <p:cNvSpPr/>
          <p:nvPr/>
        </p:nvSpPr>
        <p:spPr>
          <a:xfrm>
            <a:off x="2926080" y="2807208"/>
            <a:ext cx="8595360" cy="777240"/>
          </a:xfrm>
          <a:prstGeom prst="rect">
            <a:avLst/>
          </a:prstGeom>
          <a:noFill/>
          <a:ln/>
        </p:spPr>
        <p:txBody>
          <a:bodyPr wrap="square" lIns="0" tIns="0" rIns="0" bIns="0" rtlCol="0" anchor="ctr"/>
          <a:lstStyle/>
          <a:p>
            <a:pPr marL="0" indent="0">
              <a:buNone/>
            </a:pPr>
            <a:r>
              <a:rPr lang="en-US" sz="1300" b="1" dirty="0">
                <a:solidFill>
                  <a:srgbClr val="1C2D24"/>
                </a:solidFill>
                <a:latin typeface="Consolas" pitchFamily="34" charset="0"/>
                <a:ea typeface="Consolas" pitchFamily="34" charset="-122"/>
                <a:cs typeface="Consolas" pitchFamily="34" charset="-120"/>
              </a:rPr>
              <a:t>/system-arch  </a:t>
            </a:r>
            <a:r>
              <a:rPr lang="en-US" sz="1200" dirty="0">
                <a:solidFill>
                  <a:srgbClr val="4F6358"/>
                </a:solidFill>
                <a:latin typeface="Poppins" pitchFamily="34" charset="0"/>
                <a:ea typeface="Poppins" pitchFamily="34" charset="-122"/>
                <a:cs typeface="Poppins" pitchFamily="34" charset="-120"/>
              </a:rPr>
              <a:t>— C4 diagrams, ADRs, component boundaries</a:t>
            </a:r>
            <a:endParaRPr lang="en-US" sz="1300" dirty="0"/>
          </a:p>
          <a:p>
            <a:pPr marL="0" indent="0">
              <a:buNone/>
            </a:pPr>
            <a:r>
              <a:rPr lang="en-US" sz="1300" b="1" dirty="0">
                <a:solidFill>
                  <a:srgbClr val="1C2D24"/>
                </a:solidFill>
                <a:latin typeface="Consolas" pitchFamily="34" charset="0"/>
                <a:ea typeface="Consolas" pitchFamily="34" charset="-122"/>
                <a:cs typeface="Consolas" pitchFamily="34" charset="-120"/>
              </a:rPr>
              <a:t>/system-design  </a:t>
            </a:r>
            <a:r>
              <a:rPr lang="en-US" sz="1200" dirty="0">
                <a:solidFill>
                  <a:srgbClr val="4F6358"/>
                </a:solidFill>
                <a:latin typeface="Poppins" pitchFamily="34" charset="0"/>
                <a:ea typeface="Poppins" pitchFamily="34" charset="-122"/>
                <a:cs typeface="Poppins" pitchFamily="34" charset="-120"/>
              </a:rPr>
              <a:t>— schemas, contracts, data flows</a:t>
            </a:r>
            <a:endParaRPr lang="en-US" sz="1300" dirty="0"/>
          </a:p>
          <a:p>
            <a:pPr marL="0" indent="0">
              <a:buNone/>
            </a:pPr>
            <a:r>
              <a:rPr lang="en-US" sz="1300" b="1" dirty="0">
                <a:solidFill>
                  <a:srgbClr val="1C2D24"/>
                </a:solidFill>
                <a:latin typeface="Consolas" pitchFamily="34" charset="0"/>
                <a:ea typeface="Consolas" pitchFamily="34" charset="-122"/>
                <a:cs typeface="Consolas" pitchFamily="34" charset="-120"/>
              </a:rPr>
              <a:t>/system-plan  </a:t>
            </a:r>
            <a:r>
              <a:rPr lang="en-US" sz="1200" dirty="0">
                <a:solidFill>
                  <a:srgbClr val="4F6358"/>
                </a:solidFill>
                <a:latin typeface="Poppins" pitchFamily="34" charset="0"/>
                <a:ea typeface="Poppins" pitchFamily="34" charset="-122"/>
                <a:cs typeface="Poppins" pitchFamily="34" charset="-120"/>
              </a:rPr>
              <a:t>— phase sequencing, cohort grouping</a:t>
            </a:r>
            <a:endParaRPr lang="en-US" sz="1300" dirty="0"/>
          </a:p>
        </p:txBody>
      </p:sp>
      <p:sp>
        <p:nvSpPr>
          <p:cNvPr id="8" name="Shape 6"/>
          <p:cNvSpPr/>
          <p:nvPr/>
        </p:nvSpPr>
        <p:spPr>
          <a:xfrm>
            <a:off x="548640" y="3822192"/>
            <a:ext cx="11064240" cy="960120"/>
          </a:xfrm>
          <a:prstGeom prst="rect">
            <a:avLst/>
          </a:prstGeom>
          <a:solidFill>
            <a:srgbClr val="FFFFFF">
              <a:alpha val="0"/>
            </a:srgbClr>
          </a:solidFill>
          <a:ln w="9525">
            <a:solidFill>
              <a:srgbClr val="D7DED8"/>
            </a:solidFill>
            <a:prstDash val="solid"/>
          </a:ln>
        </p:spPr>
        <p:txBody>
          <a:bodyPr/>
          <a:lstStyle/>
          <a:p>
            <a:endParaRPr lang="en-US"/>
          </a:p>
        </p:txBody>
      </p:sp>
      <p:sp>
        <p:nvSpPr>
          <p:cNvPr id="9" name="Shape 7"/>
          <p:cNvSpPr/>
          <p:nvPr/>
        </p:nvSpPr>
        <p:spPr>
          <a:xfrm>
            <a:off x="548640" y="3822192"/>
            <a:ext cx="64008" cy="960120"/>
          </a:xfrm>
          <a:prstGeom prst="rect">
            <a:avLst/>
          </a:prstGeom>
          <a:solidFill>
            <a:srgbClr val="3F8C43"/>
          </a:solidFill>
          <a:ln w="12700">
            <a:solidFill>
              <a:srgbClr val="3F8C43"/>
            </a:solidFill>
            <a:prstDash val="solid"/>
          </a:ln>
        </p:spPr>
        <p:txBody>
          <a:bodyPr/>
          <a:lstStyle/>
          <a:p>
            <a:endParaRPr lang="en-US"/>
          </a:p>
        </p:txBody>
      </p:sp>
      <p:sp>
        <p:nvSpPr>
          <p:cNvPr id="10" name="Text 8"/>
          <p:cNvSpPr/>
          <p:nvPr/>
        </p:nvSpPr>
        <p:spPr>
          <a:xfrm>
            <a:off x="777240" y="4023360"/>
            <a:ext cx="2011680" cy="548640"/>
          </a:xfrm>
          <a:prstGeom prst="rect">
            <a:avLst/>
          </a:prstGeom>
          <a:noFill/>
          <a:ln/>
        </p:spPr>
        <p:txBody>
          <a:bodyPr wrap="square" lIns="0" tIns="0" rIns="0" bIns="0" rtlCol="0" anchor="ctr"/>
          <a:lstStyle/>
          <a:p>
            <a:pPr marL="0" indent="0">
              <a:buNone/>
            </a:pPr>
            <a:r>
              <a:rPr lang="en-US" sz="1100" b="1" kern="0" spc="400" dirty="0">
                <a:solidFill>
                  <a:srgbClr val="3F8C43"/>
                </a:solidFill>
                <a:latin typeface="Poppins" pitchFamily="34" charset="0"/>
                <a:ea typeface="Poppins" pitchFamily="34" charset="-122"/>
                <a:cs typeface="Poppins" pitchFamily="34" charset="-120"/>
              </a:rPr>
              <a:t>FEATURE LEVEL</a:t>
            </a:r>
            <a:endParaRPr lang="en-US" sz="1100" dirty="0"/>
          </a:p>
        </p:txBody>
      </p:sp>
      <p:sp>
        <p:nvSpPr>
          <p:cNvPr id="11" name="Text 9"/>
          <p:cNvSpPr/>
          <p:nvPr/>
        </p:nvSpPr>
        <p:spPr>
          <a:xfrm>
            <a:off x="2926080" y="3931920"/>
            <a:ext cx="8595360" cy="777240"/>
          </a:xfrm>
          <a:prstGeom prst="rect">
            <a:avLst/>
          </a:prstGeom>
          <a:noFill/>
          <a:ln/>
        </p:spPr>
        <p:txBody>
          <a:bodyPr wrap="square" lIns="0" tIns="0" rIns="0" bIns="0" rtlCol="0" anchor="ctr"/>
          <a:lstStyle/>
          <a:p>
            <a:pPr marL="0" indent="0">
              <a:buNone/>
            </a:pPr>
            <a:r>
              <a:rPr lang="en-US" sz="1300" b="1" dirty="0">
                <a:solidFill>
                  <a:srgbClr val="1C2D24"/>
                </a:solidFill>
                <a:latin typeface="Consolas" pitchFamily="34" charset="0"/>
                <a:ea typeface="Consolas" pitchFamily="34" charset="-122"/>
                <a:cs typeface="Consolas" pitchFamily="34" charset="-120"/>
              </a:rPr>
              <a:t>/feature-spec  </a:t>
            </a:r>
            <a:r>
              <a:rPr lang="en-US" sz="1200" dirty="0">
                <a:solidFill>
                  <a:srgbClr val="4F6358"/>
                </a:solidFill>
                <a:latin typeface="Poppins" pitchFamily="34" charset="0"/>
                <a:ea typeface="Poppins" pitchFamily="34" charset="-122"/>
                <a:cs typeface="Poppins" pitchFamily="34" charset="-120"/>
              </a:rPr>
              <a:t>— BDD / Gherkin acceptance criteria</a:t>
            </a:r>
            <a:endParaRPr lang="en-US" sz="1300" dirty="0"/>
          </a:p>
          <a:p>
            <a:pPr marL="0" indent="0">
              <a:buNone/>
            </a:pPr>
            <a:r>
              <a:rPr lang="en-US" sz="1300" b="1" dirty="0">
                <a:solidFill>
                  <a:srgbClr val="1C2D24"/>
                </a:solidFill>
                <a:latin typeface="Consolas" pitchFamily="34" charset="0"/>
                <a:ea typeface="Consolas" pitchFamily="34" charset="-122"/>
                <a:cs typeface="Consolas" pitchFamily="34" charset="-120"/>
              </a:rPr>
              <a:t>/feature-plan  </a:t>
            </a:r>
            <a:r>
              <a:rPr lang="en-US" sz="1200" dirty="0">
                <a:solidFill>
                  <a:srgbClr val="4F6358"/>
                </a:solidFill>
                <a:latin typeface="Poppins" pitchFamily="34" charset="0"/>
                <a:ea typeface="Poppins" pitchFamily="34" charset="-122"/>
                <a:cs typeface="Poppins" pitchFamily="34" charset="-120"/>
              </a:rPr>
              <a:t>— ordered task list + implementation plan</a:t>
            </a:r>
            <a:endParaRPr lang="en-US" sz="1300" dirty="0"/>
          </a:p>
          <a:p>
            <a:pPr marL="0" indent="0">
              <a:buNone/>
            </a:pPr>
            <a:r>
              <a:rPr lang="en-US" sz="1300" b="1" dirty="0">
                <a:solidFill>
                  <a:srgbClr val="1C2D24"/>
                </a:solidFill>
                <a:latin typeface="Consolas" pitchFamily="34" charset="0"/>
                <a:ea typeface="Consolas" pitchFamily="34" charset="-122"/>
                <a:cs typeface="Consolas" pitchFamily="34" charset="-120"/>
              </a:rPr>
              <a:t>autobuild feature  </a:t>
            </a:r>
            <a:r>
              <a:rPr lang="en-US" sz="1200" dirty="0">
                <a:solidFill>
                  <a:srgbClr val="4F6358"/>
                </a:solidFill>
                <a:latin typeface="Poppins" pitchFamily="34" charset="0"/>
                <a:ea typeface="Poppins" pitchFamily="34" charset="-122"/>
                <a:cs typeface="Poppins" pitchFamily="34" charset="-120"/>
              </a:rPr>
              <a:t>— implement tasks in parallel waves</a:t>
            </a:r>
            <a:endParaRPr lang="en-US" sz="1300" dirty="0"/>
          </a:p>
        </p:txBody>
      </p:sp>
      <p:sp>
        <p:nvSpPr>
          <p:cNvPr id="12" name="Shape 10"/>
          <p:cNvSpPr/>
          <p:nvPr/>
        </p:nvSpPr>
        <p:spPr>
          <a:xfrm>
            <a:off x="548640" y="4946904"/>
            <a:ext cx="11064240" cy="960120"/>
          </a:xfrm>
          <a:prstGeom prst="rect">
            <a:avLst/>
          </a:prstGeom>
          <a:solidFill>
            <a:srgbClr val="FFFFFF">
              <a:alpha val="0"/>
            </a:srgbClr>
          </a:solidFill>
          <a:ln w="9525">
            <a:solidFill>
              <a:srgbClr val="D7DED8"/>
            </a:solidFill>
            <a:prstDash val="solid"/>
          </a:ln>
        </p:spPr>
        <p:txBody>
          <a:bodyPr/>
          <a:lstStyle/>
          <a:p>
            <a:endParaRPr lang="en-US"/>
          </a:p>
        </p:txBody>
      </p:sp>
      <p:sp>
        <p:nvSpPr>
          <p:cNvPr id="13" name="Shape 11"/>
          <p:cNvSpPr/>
          <p:nvPr/>
        </p:nvSpPr>
        <p:spPr>
          <a:xfrm>
            <a:off x="548640" y="4946904"/>
            <a:ext cx="64008" cy="960120"/>
          </a:xfrm>
          <a:prstGeom prst="rect">
            <a:avLst/>
          </a:prstGeom>
          <a:solidFill>
            <a:srgbClr val="3F8C43"/>
          </a:solidFill>
          <a:ln w="12700">
            <a:solidFill>
              <a:srgbClr val="3F8C43"/>
            </a:solidFill>
            <a:prstDash val="solid"/>
          </a:ln>
        </p:spPr>
        <p:txBody>
          <a:bodyPr/>
          <a:lstStyle/>
          <a:p>
            <a:endParaRPr lang="en-US"/>
          </a:p>
        </p:txBody>
      </p:sp>
      <p:sp>
        <p:nvSpPr>
          <p:cNvPr id="14" name="Text 12"/>
          <p:cNvSpPr/>
          <p:nvPr/>
        </p:nvSpPr>
        <p:spPr>
          <a:xfrm>
            <a:off x="777240" y="5148072"/>
            <a:ext cx="2011680" cy="548640"/>
          </a:xfrm>
          <a:prstGeom prst="rect">
            <a:avLst/>
          </a:prstGeom>
          <a:noFill/>
          <a:ln/>
        </p:spPr>
        <p:txBody>
          <a:bodyPr wrap="square" lIns="0" tIns="0" rIns="0" bIns="0" rtlCol="0" anchor="ctr"/>
          <a:lstStyle/>
          <a:p>
            <a:pPr marL="0" indent="0">
              <a:buNone/>
            </a:pPr>
            <a:r>
              <a:rPr lang="en-US" sz="1100" b="1" kern="0" spc="400" dirty="0">
                <a:solidFill>
                  <a:srgbClr val="3F8C43"/>
                </a:solidFill>
                <a:latin typeface="Poppins" pitchFamily="34" charset="0"/>
                <a:ea typeface="Poppins" pitchFamily="34" charset="-122"/>
                <a:cs typeface="Poppins" pitchFamily="34" charset="-120"/>
              </a:rPr>
              <a:t>TASK LEVEL</a:t>
            </a:r>
            <a:endParaRPr lang="en-US" sz="1100" dirty="0"/>
          </a:p>
        </p:txBody>
      </p:sp>
      <p:sp>
        <p:nvSpPr>
          <p:cNvPr id="15" name="Text 13"/>
          <p:cNvSpPr/>
          <p:nvPr/>
        </p:nvSpPr>
        <p:spPr>
          <a:xfrm>
            <a:off x="2926080" y="5056632"/>
            <a:ext cx="8595360" cy="777240"/>
          </a:xfrm>
          <a:prstGeom prst="rect">
            <a:avLst/>
          </a:prstGeom>
          <a:noFill/>
          <a:ln/>
        </p:spPr>
        <p:txBody>
          <a:bodyPr wrap="square" lIns="0" tIns="0" rIns="0" bIns="0" rtlCol="0" anchor="ctr"/>
          <a:lstStyle/>
          <a:p>
            <a:pPr marL="0" indent="0">
              <a:buNone/>
            </a:pPr>
            <a:r>
              <a:rPr lang="en-US" sz="1300" b="1" dirty="0">
                <a:solidFill>
                  <a:srgbClr val="1C2D24"/>
                </a:solidFill>
                <a:latin typeface="Consolas" pitchFamily="34" charset="0"/>
                <a:ea typeface="Consolas" pitchFamily="34" charset="-122"/>
                <a:cs typeface="Consolas" pitchFamily="34" charset="-120"/>
              </a:rPr>
              <a:t>/task-work  </a:t>
            </a:r>
            <a:r>
              <a:rPr lang="en-US" sz="1200" dirty="0">
                <a:solidFill>
                  <a:srgbClr val="4F6358"/>
                </a:solidFill>
                <a:latin typeface="Poppins" pitchFamily="34" charset="0"/>
                <a:ea typeface="Poppins" pitchFamily="34" charset="-122"/>
                <a:cs typeface="Poppins" pitchFamily="34" charset="-120"/>
              </a:rPr>
              <a:t>— implement a single unit of work</a:t>
            </a:r>
            <a:endParaRPr lang="en-US" sz="1300" dirty="0"/>
          </a:p>
          <a:p>
            <a:pPr marL="0" indent="0">
              <a:buNone/>
            </a:pPr>
            <a:r>
              <a:rPr lang="en-US" sz="1300" b="1" dirty="0">
                <a:solidFill>
                  <a:srgbClr val="1C2D24"/>
                </a:solidFill>
                <a:latin typeface="Consolas" pitchFamily="34" charset="0"/>
                <a:ea typeface="Consolas" pitchFamily="34" charset="-122"/>
                <a:cs typeface="Consolas" pitchFamily="34" charset="-120"/>
              </a:rPr>
              <a:t>/task-complete  </a:t>
            </a:r>
            <a:r>
              <a:rPr lang="en-US" sz="1200" dirty="0">
                <a:solidFill>
                  <a:srgbClr val="4F6358"/>
                </a:solidFill>
                <a:latin typeface="Poppins" pitchFamily="34" charset="0"/>
                <a:ea typeface="Poppins" pitchFamily="34" charset="-122"/>
                <a:cs typeface="Poppins" pitchFamily="34" charset="-120"/>
              </a:rPr>
              <a:t>— mark done, update build plan</a:t>
            </a:r>
            <a:endParaRPr lang="en-US" sz="1300" dirty="0"/>
          </a:p>
          <a:p>
            <a:pPr marL="0" indent="0">
              <a:buNone/>
            </a:pPr>
            <a:r>
              <a:rPr lang="en-US" sz="1300" b="1" dirty="0">
                <a:solidFill>
                  <a:srgbClr val="1C2D24"/>
                </a:solidFill>
                <a:latin typeface="Consolas" pitchFamily="34" charset="0"/>
                <a:ea typeface="Consolas" pitchFamily="34" charset="-122"/>
                <a:cs typeface="Consolas" pitchFamily="34" charset="-120"/>
              </a:rPr>
              <a:t>/task-review  </a:t>
            </a:r>
            <a:r>
              <a:rPr lang="en-US" sz="1200" dirty="0">
                <a:solidFill>
                  <a:srgbClr val="4F6358"/>
                </a:solidFill>
                <a:latin typeface="Poppins" pitchFamily="34" charset="0"/>
                <a:ea typeface="Poppins" pitchFamily="34" charset="-122"/>
                <a:cs typeface="Poppins" pitchFamily="34" charset="-120"/>
              </a:rPr>
              <a:t>— research the problem, generate a plan with tasks</a:t>
            </a:r>
            <a:endParaRPr lang="en-US" sz="1300" dirty="0"/>
          </a:p>
        </p:txBody>
      </p:sp>
      <p:sp>
        <p:nvSpPr>
          <p:cNvPr id="16" name="Text 14"/>
          <p:cNvSpPr/>
          <p:nvPr/>
        </p:nvSpPr>
        <p:spPr>
          <a:xfrm>
            <a:off x="548640" y="5989320"/>
            <a:ext cx="11064240" cy="365760"/>
          </a:xfrm>
          <a:prstGeom prst="rect">
            <a:avLst/>
          </a:prstGeom>
          <a:noFill/>
          <a:ln/>
        </p:spPr>
        <p:txBody>
          <a:bodyPr wrap="square" lIns="0" tIns="0" rIns="0" bIns="0" rtlCol="0" anchor="ctr"/>
          <a:lstStyle/>
          <a:p>
            <a:pPr marL="0" indent="0">
              <a:buNone/>
            </a:pPr>
            <a:r>
              <a:rPr lang="en-US" sz="1300" i="1" dirty="0">
                <a:solidFill>
                  <a:srgbClr val="4F6358"/>
                </a:solidFill>
                <a:latin typeface="Poppins" pitchFamily="34" charset="0"/>
                <a:ea typeface="Poppins" pitchFamily="34" charset="-122"/>
                <a:cs typeface="Poppins" pitchFamily="34" charset="-120"/>
              </a:rPr>
              <a:t>Code is the </a:t>
            </a:r>
            <a:r>
              <a:rPr lang="en-US" sz="1300" b="1" i="1" dirty="0">
                <a:solidFill>
                  <a:srgbClr val="3F8C43"/>
                </a:solidFill>
                <a:latin typeface="Poppins" pitchFamily="34" charset="0"/>
                <a:ea typeface="Poppins" pitchFamily="34" charset="-122"/>
                <a:cs typeface="Poppins" pitchFamily="34" charset="-120"/>
              </a:rPr>
              <a:t>last thing</a:t>
            </a:r>
            <a:r>
              <a:rPr lang="en-US" sz="1300" i="1" dirty="0">
                <a:solidFill>
                  <a:srgbClr val="4F6358"/>
                </a:solidFill>
                <a:latin typeface="Poppins" pitchFamily="34" charset="0"/>
                <a:ea typeface="Poppins" pitchFamily="34" charset="-122"/>
                <a:cs typeface="Poppins" pitchFamily="34" charset="-120"/>
              </a:rPr>
              <a:t> that happens. Process discovered through use, then encoded.</a:t>
            </a:r>
            <a:endParaRPr lang="en-US" sz="1300" dirty="0"/>
          </a:p>
        </p:txBody>
      </p:sp>
      <p:sp>
        <p:nvSpPr>
          <p:cNvPr id="17" name="Text 15"/>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18" name="Text 16"/>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THE FACTORY</a:t>
            </a:r>
            <a:endParaRPr lang="en-US" sz="1100" dirty="0"/>
          </a:p>
        </p:txBody>
      </p:sp>
      <p:sp>
        <p:nvSpPr>
          <p:cNvPr id="3" name="Text 1"/>
          <p:cNvSpPr/>
          <p:nvPr/>
        </p:nvSpPr>
        <p:spPr>
          <a:xfrm>
            <a:off x="548640" y="777240"/>
            <a:ext cx="11064240" cy="640080"/>
          </a:xfrm>
          <a:prstGeom prst="rect">
            <a:avLst/>
          </a:prstGeom>
          <a:noFill/>
          <a:ln/>
        </p:spPr>
        <p:txBody>
          <a:bodyPr wrap="square" lIns="0" tIns="0" rIns="0" bIns="0" rtlCol="0" anchor="t"/>
          <a:lstStyle/>
          <a:p>
            <a:pPr marL="0" indent="0" algn="l">
              <a:buNone/>
            </a:pPr>
            <a:r>
              <a:rPr lang="en-US" sz="2400" b="1" dirty="0">
                <a:solidFill>
                  <a:srgbClr val="1C2D24"/>
                </a:solidFill>
                <a:latin typeface="Poppins" pitchFamily="34" charset="0"/>
                <a:ea typeface="Poppins" pitchFamily="34" charset="-122"/>
                <a:cs typeface="Poppins" pitchFamily="34" charset="-120"/>
              </a:rPr>
              <a:t>The Fleet Architecture  </a:t>
            </a:r>
            <a:r>
              <a:rPr lang="en-US" sz="1800" b="1" dirty="0">
                <a:solidFill>
                  <a:srgbClr val="4F6358"/>
                </a:solidFill>
                <a:latin typeface="Poppins" pitchFamily="34" charset="0"/>
                <a:ea typeface="Poppins" pitchFamily="34" charset="-122"/>
                <a:cs typeface="Poppins" pitchFamily="34" charset="-120"/>
              </a:rPr>
              <a:t>— </a:t>
            </a:r>
            <a:r>
              <a:rPr lang="en-US" b="1" dirty="0">
                <a:solidFill>
                  <a:srgbClr val="4F6358"/>
                </a:solidFill>
                <a:latin typeface="Poppins" pitchFamily="34" charset="0"/>
                <a:ea typeface="Poppins" pitchFamily="34" charset="-122"/>
                <a:cs typeface="Poppins" pitchFamily="34" charset="-120"/>
              </a:rPr>
              <a:t>infrastructure and agents run on the DGX Spark</a:t>
            </a:r>
            <a:r>
              <a:rPr lang="en-US" sz="1800" b="1" dirty="0">
                <a:solidFill>
                  <a:srgbClr val="4F6358"/>
                </a:solidFill>
                <a:latin typeface="Poppins" pitchFamily="34" charset="0"/>
                <a:ea typeface="Poppins" pitchFamily="34" charset="-122"/>
                <a:cs typeface="Poppins" pitchFamily="34" charset="-120"/>
              </a:rPr>
              <a:t>.</a:t>
            </a:r>
            <a:endParaRPr lang="en-US" sz="2400" dirty="0"/>
          </a:p>
        </p:txBody>
      </p:sp>
      <p:pic>
        <p:nvPicPr>
          <p:cNvPr id="4" name="Image 0" descr="/sessions/festive-clever-lovelace/mnt/outputs/diagrams/fleet-architecture.png"/>
          <p:cNvPicPr>
            <a:picLocks noChangeAspect="1"/>
          </p:cNvPicPr>
          <p:nvPr/>
        </p:nvPicPr>
        <p:blipFill>
          <a:blip r:embed="rId3"/>
          <a:stretch>
            <a:fillRect/>
          </a:stretch>
        </p:blipFill>
        <p:spPr>
          <a:xfrm>
            <a:off x="2856721" y="1691640"/>
            <a:ext cx="6448077" cy="4572000"/>
          </a:xfrm>
          <a:prstGeom prst="rect">
            <a:avLst/>
          </a:prstGeom>
        </p:spPr>
      </p:pic>
      <p:sp>
        <p:nvSpPr>
          <p:cNvPr id="5" name="Text 2"/>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6" name="Text 3"/>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QUALITY GATE</a:t>
            </a:r>
            <a:endParaRPr lang="en-US" sz="1100" dirty="0"/>
          </a:p>
        </p:txBody>
      </p:sp>
      <p:sp>
        <p:nvSpPr>
          <p:cNvPr id="3" name="Text 1"/>
          <p:cNvSpPr/>
          <p:nvPr/>
        </p:nvSpPr>
        <p:spPr>
          <a:xfrm>
            <a:off x="548640" y="777240"/>
            <a:ext cx="11064240" cy="640080"/>
          </a:xfrm>
          <a:prstGeom prst="rect">
            <a:avLst/>
          </a:prstGeom>
          <a:noFill/>
          <a:ln/>
        </p:spPr>
        <p:txBody>
          <a:bodyPr wrap="square" lIns="0" tIns="0" rIns="0" bIns="0" rtlCol="0" anchor="t"/>
          <a:lstStyle/>
          <a:p>
            <a:pPr marL="0" indent="0" algn="l">
              <a:buNone/>
            </a:pPr>
            <a:r>
              <a:rPr lang="en-US" sz="2400" b="1" dirty="0">
                <a:solidFill>
                  <a:srgbClr val="1C2D24"/>
                </a:solidFill>
                <a:latin typeface="Poppins" pitchFamily="34" charset="0"/>
                <a:ea typeface="Poppins" pitchFamily="34" charset="-122"/>
                <a:cs typeface="Poppins" pitchFamily="34" charset="-120"/>
              </a:rPr>
              <a:t>The Player-Coach Loop  </a:t>
            </a:r>
            <a:r>
              <a:rPr lang="en-US" sz="1800" b="1" dirty="0">
                <a:solidFill>
                  <a:srgbClr val="4F6358"/>
                </a:solidFill>
                <a:latin typeface="Poppins" pitchFamily="34" charset="0"/>
                <a:ea typeface="Poppins" pitchFamily="34" charset="-122"/>
                <a:cs typeface="Poppins" pitchFamily="34" charset="-120"/>
              </a:rPr>
              <a:t>— adversarial cooperation/validation.</a:t>
            </a:r>
            <a:endParaRPr lang="en-US" sz="2400" dirty="0"/>
          </a:p>
        </p:txBody>
      </p:sp>
      <p:sp>
        <p:nvSpPr>
          <p:cNvPr id="4" name="Text 2"/>
          <p:cNvSpPr/>
          <p:nvPr/>
        </p:nvSpPr>
        <p:spPr>
          <a:xfrm>
            <a:off x="548640" y="1417320"/>
            <a:ext cx="11064240" cy="548640"/>
          </a:xfrm>
          <a:prstGeom prst="rect">
            <a:avLst/>
          </a:prstGeom>
          <a:noFill/>
          <a:ln/>
        </p:spPr>
        <p:txBody>
          <a:bodyPr wrap="square" lIns="0" tIns="0" rIns="0" bIns="0" rtlCol="0" anchor="t"/>
          <a:lstStyle/>
          <a:p>
            <a:pPr marL="0" indent="0" algn="l">
              <a:buNone/>
            </a:pPr>
            <a:r>
              <a:rPr lang="en-US" sz="1300" dirty="0">
                <a:solidFill>
                  <a:srgbClr val="4F6358"/>
                </a:solidFill>
                <a:latin typeface="Poppins" pitchFamily="34" charset="0"/>
                <a:ea typeface="Poppins" pitchFamily="34" charset="-122"/>
                <a:cs typeface="Poppins" pitchFamily="34" charset="-120"/>
              </a:rPr>
              <a:t>The single most important pattern in the software factory.</a:t>
            </a:r>
            <a:endParaRPr lang="en-US" sz="1300" dirty="0"/>
          </a:p>
        </p:txBody>
      </p:sp>
      <p:pic>
        <p:nvPicPr>
          <p:cNvPr id="5" name="Image 0" descr="/sessions/festive-clever-lovelace/mnt/outputs/diagrams/player-coach-loop.png"/>
          <p:cNvPicPr>
            <a:picLocks noChangeAspect="1"/>
          </p:cNvPicPr>
          <p:nvPr/>
        </p:nvPicPr>
        <p:blipFill>
          <a:blip r:embed="rId3"/>
          <a:stretch>
            <a:fillRect/>
          </a:stretch>
        </p:blipFill>
        <p:spPr>
          <a:xfrm>
            <a:off x="1967261" y="1874520"/>
            <a:ext cx="8226999" cy="4206240"/>
          </a:xfrm>
          <a:prstGeom prst="rect">
            <a:avLst/>
          </a:prstGeom>
        </p:spPr>
      </p:pic>
      <p:sp>
        <p:nvSpPr>
          <p:cNvPr id="6" name="Text 3"/>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7" name="Text 4"/>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MEMORY</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000" b="1" dirty="0">
                <a:solidFill>
                  <a:srgbClr val="1C2D24"/>
                </a:solidFill>
                <a:latin typeface="Poppins" pitchFamily="34" charset="0"/>
                <a:ea typeface="Poppins" pitchFamily="34" charset="-122"/>
                <a:cs typeface="Poppins" pitchFamily="34" charset="-120"/>
              </a:rPr>
              <a:t>Without memory, the agent sees the world</a:t>
            </a:r>
            <a:endParaRPr lang="en-US" sz="3000" dirty="0"/>
          </a:p>
          <a:p>
            <a:pPr marL="0" indent="0" algn="l">
              <a:buNone/>
            </a:pPr>
            <a:r>
              <a:rPr lang="en-US" sz="3000" b="1" dirty="0">
                <a:solidFill>
                  <a:srgbClr val="3F8C43"/>
                </a:solidFill>
                <a:latin typeface="Poppins" pitchFamily="34" charset="0"/>
                <a:ea typeface="Poppins" pitchFamily="34" charset="-122"/>
                <a:cs typeface="Poppins" pitchFamily="34" charset="-120"/>
              </a:rPr>
              <a:t>through a letterbox.</a:t>
            </a:r>
            <a:endParaRPr lang="en-US" sz="3000" dirty="0"/>
          </a:p>
        </p:txBody>
      </p:sp>
      <p:sp>
        <p:nvSpPr>
          <p:cNvPr id="4" name="Shape 2"/>
          <p:cNvSpPr/>
          <p:nvPr/>
        </p:nvSpPr>
        <p:spPr>
          <a:xfrm>
            <a:off x="548640" y="2697480"/>
            <a:ext cx="5440680" cy="352044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2697480"/>
            <a:ext cx="64008" cy="352044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804672" y="286207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THE PROBLEM</a:t>
            </a:r>
            <a:endParaRPr lang="en-US" sz="1000" dirty="0"/>
          </a:p>
        </p:txBody>
      </p:sp>
      <p:sp>
        <p:nvSpPr>
          <p:cNvPr id="7" name="Text 5"/>
          <p:cNvSpPr/>
          <p:nvPr/>
        </p:nvSpPr>
        <p:spPr>
          <a:xfrm>
            <a:off x="804672" y="3200400"/>
            <a:ext cx="4983480" cy="288036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1C2D24"/>
                </a:solidFill>
                <a:latin typeface="Poppins" pitchFamily="34" charset="0"/>
                <a:ea typeface="Poppins" pitchFamily="34" charset="-122"/>
                <a:cs typeface="Poppins" pitchFamily="34" charset="-120"/>
              </a:rPr>
              <a:t>Agent hits a bug during AutoBuild.</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Goes off fixing it — stochastic LLM tangent.</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While "fixing," undoes core architectural decisions.</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Sees the immediate problem, no awareness of the bigger picture.</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Human course-corrects constantly — cognitive load doesn't reduce, it shifts.</a:t>
            </a:r>
            <a:endParaRPr lang="en-US" sz="1300" dirty="0"/>
          </a:p>
        </p:txBody>
      </p:sp>
      <p:sp>
        <p:nvSpPr>
          <p:cNvPr id="8" name="Shape 6"/>
          <p:cNvSpPr/>
          <p:nvPr/>
        </p:nvSpPr>
        <p:spPr>
          <a:xfrm>
            <a:off x="6355080" y="2697480"/>
            <a:ext cx="5440680" cy="3520440"/>
          </a:xfrm>
          <a:prstGeom prst="rect">
            <a:avLst/>
          </a:prstGeom>
          <a:solidFill>
            <a:srgbClr val="FFFFFF">
              <a:alpha val="0"/>
            </a:srgbClr>
          </a:solidFill>
          <a:ln w="9525">
            <a:solidFill>
              <a:srgbClr val="D7DED8"/>
            </a:solidFill>
            <a:prstDash val="solid"/>
          </a:ln>
        </p:spPr>
        <p:txBody>
          <a:bodyPr/>
          <a:lstStyle/>
          <a:p>
            <a:endParaRPr lang="en-US"/>
          </a:p>
        </p:txBody>
      </p:sp>
      <p:sp>
        <p:nvSpPr>
          <p:cNvPr id="9" name="Shape 7"/>
          <p:cNvSpPr/>
          <p:nvPr/>
        </p:nvSpPr>
        <p:spPr>
          <a:xfrm>
            <a:off x="6355080" y="2697480"/>
            <a:ext cx="64008" cy="3520440"/>
          </a:xfrm>
          <a:prstGeom prst="rect">
            <a:avLst/>
          </a:prstGeom>
          <a:solidFill>
            <a:srgbClr val="42FF8A"/>
          </a:solidFill>
          <a:ln w="12700">
            <a:solidFill>
              <a:srgbClr val="42FF8A"/>
            </a:solidFill>
            <a:prstDash val="solid"/>
          </a:ln>
        </p:spPr>
        <p:txBody>
          <a:bodyPr/>
          <a:lstStyle/>
          <a:p>
            <a:endParaRPr lang="en-US"/>
          </a:p>
        </p:txBody>
      </p:sp>
      <p:sp>
        <p:nvSpPr>
          <p:cNvPr id="10" name="Text 8"/>
          <p:cNvSpPr/>
          <p:nvPr/>
        </p:nvSpPr>
        <p:spPr>
          <a:xfrm>
            <a:off x="6611112" y="286207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THE SOLUTION  ·  GRAPHITI</a:t>
            </a:r>
            <a:endParaRPr lang="en-US" sz="1000" dirty="0"/>
          </a:p>
        </p:txBody>
      </p:sp>
      <p:sp>
        <p:nvSpPr>
          <p:cNvPr id="11" name="Text 9"/>
          <p:cNvSpPr/>
          <p:nvPr/>
        </p:nvSpPr>
        <p:spPr>
          <a:xfrm>
            <a:off x="6611112" y="3200400"/>
            <a:ext cx="4983480" cy="2880360"/>
          </a:xfrm>
          <a:prstGeom prst="rect">
            <a:avLst/>
          </a:prstGeom>
          <a:noFill/>
          <a:ln/>
        </p:spPr>
        <p:txBody>
          <a:bodyPr wrap="square" lIns="0" tIns="0" rIns="0" bIns="0" rtlCol="0" anchor="t"/>
          <a:lstStyle/>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Before task</a:t>
            </a:r>
            <a:endParaRPr lang="en-US" sz="1400" dirty="0"/>
          </a:p>
          <a:p>
            <a:pPr marL="0" lvl="1" indent="0">
              <a:spcAft>
                <a:spcPts val="200"/>
              </a:spcAft>
              <a:buNone/>
            </a:pPr>
            <a:r>
              <a:rPr lang="en-US" sz="1200" dirty="0">
                <a:solidFill>
                  <a:srgbClr val="4F6358"/>
                </a:solidFill>
                <a:latin typeface="Poppins" pitchFamily="34" charset="0"/>
                <a:ea typeface="Poppins" pitchFamily="34" charset="-122"/>
                <a:cs typeface="Poppins" pitchFamily="34" charset="-120"/>
              </a:rPr>
              <a:t>READ architecture decisions, constraints, prior outcomes.</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During task</a:t>
            </a:r>
            <a:endParaRPr lang="en-US" sz="1400" dirty="0"/>
          </a:p>
          <a:p>
            <a:pPr marL="0" lvl="1" indent="0">
              <a:spcAft>
                <a:spcPts val="200"/>
              </a:spcAft>
              <a:buNone/>
            </a:pPr>
            <a:r>
              <a:rPr lang="en-US" sz="1200" dirty="0">
                <a:solidFill>
                  <a:srgbClr val="4F6358"/>
                </a:solidFill>
                <a:latin typeface="Poppins" pitchFamily="34" charset="0"/>
                <a:ea typeface="Poppins" pitchFamily="34" charset="-122"/>
                <a:cs typeface="Poppins" pitchFamily="34" charset="-120"/>
              </a:rPr>
              <a:t>WRITE decisions made, assumptions, issues discovered.</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342900" indent="-342900">
              <a:spcAft>
                <a:spcPts val="200"/>
              </a:spcAft>
              <a:buSzPct val="100000"/>
              <a:buChar char="■"/>
            </a:pPr>
            <a:r>
              <a:rPr lang="en-US" sz="1400" b="1" dirty="0">
                <a:solidFill>
                  <a:srgbClr val="1C2D24"/>
                </a:solidFill>
                <a:latin typeface="Poppins" pitchFamily="34" charset="0"/>
                <a:ea typeface="Poppins" pitchFamily="34" charset="-122"/>
                <a:cs typeface="Poppins" pitchFamily="34" charset="-120"/>
              </a:rPr>
              <a:t>After task</a:t>
            </a:r>
            <a:endParaRPr lang="en-US" sz="1400" dirty="0"/>
          </a:p>
          <a:p>
            <a:pPr marL="0" lvl="1" indent="0">
              <a:spcAft>
                <a:spcPts val="200"/>
              </a:spcAft>
              <a:buNone/>
            </a:pPr>
            <a:r>
              <a:rPr lang="en-US" sz="1200" dirty="0">
                <a:solidFill>
                  <a:srgbClr val="4F6358"/>
                </a:solidFill>
                <a:latin typeface="Poppins" pitchFamily="34" charset="0"/>
                <a:ea typeface="Poppins" pitchFamily="34" charset="-122"/>
                <a:cs typeface="Poppins" pitchFamily="34" charset="-120"/>
              </a:rPr>
              <a:t>Next task reads what previous task did and why.</a:t>
            </a:r>
            <a:endParaRPr lang="en-US" sz="1400" dirty="0"/>
          </a:p>
          <a:p>
            <a:pPr marL="0" indent="0">
              <a:spcAft>
                <a:spcPts val="200"/>
              </a:spcAft>
              <a:buNone/>
            </a:pPr>
            <a:r>
              <a:rPr lang="en-US" sz="600" dirty="0">
                <a:solidFill>
                  <a:srgbClr val="000000"/>
                </a:solidFill>
                <a:latin typeface="Poppins" pitchFamily="34" charset="0"/>
                <a:ea typeface="Poppins" pitchFamily="34" charset="-122"/>
                <a:cs typeface="Poppins" pitchFamily="34" charset="-120"/>
              </a:rPr>
              <a:t> </a:t>
            </a:r>
            <a:endParaRPr lang="en-US" sz="1400" dirty="0"/>
          </a:p>
          <a:p>
            <a:pPr marL="0" indent="0">
              <a:spcAft>
                <a:spcPts val="200"/>
              </a:spcAft>
              <a:buNone/>
            </a:pPr>
            <a:r>
              <a:rPr lang="en-US" sz="1300" b="1" i="1" dirty="0">
                <a:solidFill>
                  <a:srgbClr val="3F8C43"/>
                </a:solidFill>
                <a:latin typeface="Poppins" pitchFamily="34" charset="0"/>
                <a:ea typeface="Poppins" pitchFamily="34" charset="-122"/>
                <a:cs typeface="Poppins" pitchFamily="34" charset="-120"/>
              </a:rPr>
              <a:t>Temporal knowledge graph</a:t>
            </a:r>
            <a:r>
              <a:rPr lang="en-US" sz="1300" i="1" dirty="0">
                <a:solidFill>
                  <a:srgbClr val="4F6358"/>
                </a:solidFill>
                <a:latin typeface="Poppins" pitchFamily="34" charset="0"/>
                <a:ea typeface="Poppins" pitchFamily="34" charset="-122"/>
                <a:cs typeface="Poppins" pitchFamily="34" charset="-120"/>
              </a:rPr>
              <a:t> — institutional memory that compounds.</a:t>
            </a:r>
            <a:endParaRPr lang="en-US" sz="1400" dirty="0"/>
          </a:p>
        </p:txBody>
      </p:sp>
      <p:sp>
        <p:nvSpPr>
          <p:cNvPr id="12" name="Text 10"/>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13" name="Text 11"/>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EVIDENCE</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000" b="1" dirty="0">
                <a:solidFill>
                  <a:srgbClr val="1C2D24"/>
                </a:solidFill>
                <a:latin typeface="Poppins" pitchFamily="34" charset="0"/>
                <a:ea typeface="Poppins" pitchFamily="34" charset="-122"/>
                <a:cs typeface="Poppins" pitchFamily="34" charset="-120"/>
              </a:rPr>
              <a:t>A 26B fine-tuned model matches</a:t>
            </a:r>
            <a:endParaRPr lang="en-US" sz="3000" dirty="0"/>
          </a:p>
          <a:p>
            <a:pPr marL="0" indent="0" algn="l">
              <a:buNone/>
            </a:pPr>
            <a:r>
              <a:rPr lang="en-US" sz="3000" b="1" dirty="0">
                <a:solidFill>
                  <a:srgbClr val="3F8C43"/>
                </a:solidFill>
                <a:latin typeface="Poppins" pitchFamily="34" charset="0"/>
                <a:ea typeface="Poppins" pitchFamily="34" charset="-122"/>
                <a:cs typeface="Poppins" pitchFamily="34" charset="-120"/>
              </a:rPr>
              <a:t>GPT-5.5 at $0.00.</a:t>
            </a:r>
            <a:endParaRPr lang="en-US" sz="3000" dirty="0"/>
          </a:p>
        </p:txBody>
      </p:sp>
      <p:sp>
        <p:nvSpPr>
          <p:cNvPr id="4" name="Text 2"/>
          <p:cNvSpPr/>
          <p:nvPr/>
        </p:nvSpPr>
        <p:spPr>
          <a:xfrm>
            <a:off x="548640" y="2560320"/>
            <a:ext cx="5029200" cy="1554480"/>
          </a:xfrm>
          <a:prstGeom prst="rect">
            <a:avLst/>
          </a:prstGeom>
          <a:noFill/>
          <a:ln/>
        </p:spPr>
        <p:txBody>
          <a:bodyPr wrap="square" lIns="0" tIns="0" rIns="0" bIns="0" rtlCol="0" anchor="ctr"/>
          <a:lstStyle/>
          <a:p>
            <a:pPr marL="0" indent="0" algn="ctr">
              <a:buNone/>
            </a:pPr>
            <a:r>
              <a:rPr lang="en-US" sz="5000" b="1" dirty="0">
                <a:solidFill>
                  <a:srgbClr val="8AA197"/>
                </a:solidFill>
                <a:latin typeface="Poppins" pitchFamily="34" charset="0"/>
                <a:ea typeface="Poppins" pitchFamily="34" charset="-122"/>
                <a:cs typeface="Poppins" pitchFamily="34" charset="-120"/>
              </a:rPr>
              <a:t>$0.15–$0.30</a:t>
            </a:r>
            <a:endParaRPr lang="en-US" sz="5000" dirty="0"/>
          </a:p>
          <a:p>
            <a:pPr marL="0" indent="0" algn="ctr">
              <a:buNone/>
            </a:pPr>
            <a:r>
              <a:rPr lang="en-US" sz="1300" dirty="0">
                <a:solidFill>
                  <a:srgbClr val="4F6358"/>
                </a:solidFill>
                <a:latin typeface="Poppins" pitchFamily="34" charset="0"/>
                <a:ea typeface="Poppins" pitchFamily="34" charset="-122"/>
                <a:cs typeface="Poppins" pitchFamily="34" charset="-120"/>
              </a:rPr>
              <a:t>GPT-5.5 · per session</a:t>
            </a:r>
            <a:endParaRPr lang="en-US" sz="5000" dirty="0"/>
          </a:p>
          <a:p>
            <a:pPr marL="0" indent="0" algn="ctr">
              <a:buNone/>
            </a:pPr>
            <a:r>
              <a:rPr lang="en-US" sz="1200" dirty="0">
                <a:solidFill>
                  <a:srgbClr val="8AA197"/>
                </a:solidFill>
                <a:latin typeface="Poppins" pitchFamily="34" charset="0"/>
                <a:ea typeface="Poppins" pitchFamily="34" charset="-122"/>
                <a:cs typeface="Poppins" pitchFamily="34" charset="-120"/>
              </a:rPr>
              <a:t>20s warm latency</a:t>
            </a:r>
            <a:endParaRPr lang="en-US" sz="5000" dirty="0"/>
          </a:p>
        </p:txBody>
      </p:sp>
      <p:sp>
        <p:nvSpPr>
          <p:cNvPr id="5" name="Text 3"/>
          <p:cNvSpPr/>
          <p:nvPr/>
        </p:nvSpPr>
        <p:spPr>
          <a:xfrm>
            <a:off x="5577840" y="2560320"/>
            <a:ext cx="1005840" cy="1554480"/>
          </a:xfrm>
          <a:prstGeom prst="rect">
            <a:avLst/>
          </a:prstGeom>
          <a:noFill/>
          <a:ln/>
        </p:spPr>
        <p:txBody>
          <a:bodyPr wrap="square" lIns="0" tIns="0" rIns="0" bIns="0" rtlCol="0" anchor="ctr"/>
          <a:lstStyle/>
          <a:p>
            <a:pPr marL="0" indent="0" algn="ctr">
              <a:buNone/>
            </a:pPr>
            <a:r>
              <a:rPr lang="en-US" sz="2200" i="1" dirty="0">
                <a:solidFill>
                  <a:srgbClr val="8AA197"/>
                </a:solidFill>
                <a:latin typeface="Poppins" pitchFamily="34" charset="0"/>
                <a:ea typeface="Poppins" pitchFamily="34" charset="-122"/>
                <a:cs typeface="Poppins" pitchFamily="34" charset="-120"/>
              </a:rPr>
              <a:t>vs</a:t>
            </a:r>
            <a:endParaRPr lang="en-US" sz="2200" dirty="0"/>
          </a:p>
        </p:txBody>
      </p:sp>
      <p:sp>
        <p:nvSpPr>
          <p:cNvPr id="6" name="Text 4"/>
          <p:cNvSpPr/>
          <p:nvPr/>
        </p:nvSpPr>
        <p:spPr>
          <a:xfrm>
            <a:off x="6583680" y="2560320"/>
            <a:ext cx="5029200" cy="1554480"/>
          </a:xfrm>
          <a:prstGeom prst="rect">
            <a:avLst/>
          </a:prstGeom>
          <a:noFill/>
          <a:ln/>
        </p:spPr>
        <p:txBody>
          <a:bodyPr wrap="square" lIns="0" tIns="0" rIns="0" bIns="0" rtlCol="0" anchor="ctr"/>
          <a:lstStyle/>
          <a:p>
            <a:pPr marL="0" indent="0" algn="ctr">
              <a:buNone/>
            </a:pPr>
            <a:r>
              <a:rPr lang="en-US" sz="6000" b="1" dirty="0">
                <a:solidFill>
                  <a:srgbClr val="3F8C43"/>
                </a:solidFill>
                <a:latin typeface="Poppins" pitchFamily="34" charset="0"/>
                <a:ea typeface="Poppins" pitchFamily="34" charset="-122"/>
                <a:cs typeface="Poppins" pitchFamily="34" charset="-120"/>
              </a:rPr>
              <a:t>$0.00</a:t>
            </a:r>
            <a:endParaRPr lang="en-US" sz="6000" dirty="0"/>
          </a:p>
          <a:p>
            <a:pPr marL="0" indent="0" algn="ctr">
              <a:buNone/>
            </a:pPr>
            <a:r>
              <a:rPr lang="en-US" sz="1300" dirty="0">
                <a:solidFill>
                  <a:srgbClr val="4F6358"/>
                </a:solidFill>
                <a:latin typeface="Poppins" pitchFamily="34" charset="0"/>
                <a:ea typeface="Poppins" pitchFamily="34" charset="-122"/>
                <a:cs typeface="Poppins" pitchFamily="34" charset="-120"/>
              </a:rPr>
              <a:t>Gemma 4 26B · per session</a:t>
            </a:r>
            <a:endParaRPr lang="en-US" sz="6000" dirty="0"/>
          </a:p>
          <a:p>
            <a:pPr marL="0" indent="0" algn="ctr">
              <a:buNone/>
            </a:pPr>
            <a:r>
              <a:rPr lang="en-US" sz="1200" b="1" dirty="0">
                <a:solidFill>
                  <a:srgbClr val="3F8C43"/>
                </a:solidFill>
                <a:latin typeface="Poppins" pitchFamily="34" charset="0"/>
                <a:ea typeface="Poppins" pitchFamily="34" charset="-122"/>
                <a:cs typeface="Poppins" pitchFamily="34" charset="-120"/>
              </a:rPr>
              <a:t>10s warm latency</a:t>
            </a:r>
            <a:endParaRPr lang="en-US" sz="6000" dirty="0"/>
          </a:p>
        </p:txBody>
      </p:sp>
      <p:sp>
        <p:nvSpPr>
          <p:cNvPr id="7" name="Shape 5"/>
          <p:cNvSpPr/>
          <p:nvPr/>
        </p:nvSpPr>
        <p:spPr>
          <a:xfrm>
            <a:off x="548640" y="4297680"/>
            <a:ext cx="5440680" cy="2011680"/>
          </a:xfrm>
          <a:prstGeom prst="rect">
            <a:avLst/>
          </a:prstGeom>
          <a:solidFill>
            <a:srgbClr val="FFFFFF">
              <a:alpha val="0"/>
            </a:srgbClr>
          </a:solidFill>
          <a:ln w="9525">
            <a:solidFill>
              <a:srgbClr val="D7DED8"/>
            </a:solidFill>
            <a:prstDash val="solid"/>
          </a:ln>
        </p:spPr>
        <p:txBody>
          <a:bodyPr/>
          <a:lstStyle/>
          <a:p>
            <a:endParaRPr lang="en-US"/>
          </a:p>
        </p:txBody>
      </p:sp>
      <p:sp>
        <p:nvSpPr>
          <p:cNvPr id="8" name="Shape 6"/>
          <p:cNvSpPr/>
          <p:nvPr/>
        </p:nvSpPr>
        <p:spPr>
          <a:xfrm>
            <a:off x="548640" y="4297680"/>
            <a:ext cx="64008" cy="2011680"/>
          </a:xfrm>
          <a:prstGeom prst="rect">
            <a:avLst/>
          </a:prstGeom>
          <a:solidFill>
            <a:srgbClr val="3F8C43"/>
          </a:solidFill>
          <a:ln w="12700">
            <a:solidFill>
              <a:srgbClr val="3F8C43"/>
            </a:solidFill>
            <a:prstDash val="solid"/>
          </a:ln>
        </p:spPr>
        <p:txBody>
          <a:bodyPr/>
          <a:lstStyle/>
          <a:p>
            <a:endParaRPr lang="en-US"/>
          </a:p>
        </p:txBody>
      </p:sp>
      <p:sp>
        <p:nvSpPr>
          <p:cNvPr id="9" name="Text 7"/>
          <p:cNvSpPr/>
          <p:nvPr/>
        </p:nvSpPr>
        <p:spPr>
          <a:xfrm>
            <a:off x="777240" y="4434840"/>
            <a:ext cx="5074920" cy="256032"/>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WHAT THE RESEARCH SAYS</a:t>
            </a:r>
            <a:endParaRPr lang="en-US" sz="1000" dirty="0"/>
          </a:p>
        </p:txBody>
      </p:sp>
      <p:sp>
        <p:nvSpPr>
          <p:cNvPr id="10" name="Text 8"/>
          <p:cNvSpPr/>
          <p:nvPr/>
        </p:nvSpPr>
        <p:spPr>
          <a:xfrm>
            <a:off x="777240" y="4754880"/>
            <a:ext cx="5074920" cy="1417320"/>
          </a:xfrm>
          <a:prstGeom prst="rect">
            <a:avLst/>
          </a:prstGeom>
          <a:noFill/>
          <a:ln/>
        </p:spPr>
        <p:txBody>
          <a:bodyPr wrap="square" lIns="0" tIns="0" rIns="0" bIns="0" rtlCol="0" anchor="t"/>
          <a:lstStyle/>
          <a:p>
            <a:pPr marL="0" indent="0">
              <a:spcAft>
                <a:spcPts val="300"/>
              </a:spcAft>
              <a:buNone/>
            </a:pPr>
            <a:r>
              <a:rPr lang="en-US" sz="1200" b="1" dirty="0">
                <a:solidFill>
                  <a:srgbClr val="1C2D24"/>
                </a:solidFill>
                <a:latin typeface="Poppins" pitchFamily="34" charset="0"/>
                <a:ea typeface="Poppins" pitchFamily="34" charset="-122"/>
                <a:cs typeface="Poppins" pitchFamily="34" charset="-120"/>
              </a:rPr>
              <a:t>NVIDIA Research</a:t>
            </a:r>
            <a:r>
              <a:rPr lang="en-US" sz="1200" dirty="0">
                <a:solidFill>
                  <a:srgbClr val="4F6358"/>
                </a:solidFill>
                <a:latin typeface="Poppins" pitchFamily="34" charset="0"/>
                <a:ea typeface="Poppins" pitchFamily="34" charset="-122"/>
                <a:cs typeface="Poppins" pitchFamily="34" charset="-120"/>
              </a:rPr>
              <a:t> — "SLMs are the future of agentic AI" (arXiv:2506.02153)</a:t>
            </a:r>
            <a:endParaRPr lang="en-US" sz="1200" dirty="0"/>
          </a:p>
          <a:p>
            <a:pPr marL="342900" indent="-342900">
              <a:spcAft>
                <a:spcPts val="300"/>
              </a:spcAft>
              <a:buSzPct val="100000"/>
              <a:buChar char="■"/>
            </a:pPr>
            <a:r>
              <a:rPr lang="en-US" sz="1200" dirty="0">
                <a:solidFill>
                  <a:srgbClr val="4F6358"/>
                </a:solidFill>
                <a:latin typeface="Poppins" pitchFamily="34" charset="0"/>
                <a:ea typeface="Poppins" pitchFamily="34" charset="-122"/>
                <a:cs typeface="Poppins" pitchFamily="34" charset="-120"/>
              </a:rPr>
              <a:t>Heterogeneous: SLMs for operations, LLMs for strategy</a:t>
            </a:r>
            <a:endParaRPr lang="en-US" sz="1200" dirty="0"/>
          </a:p>
          <a:p>
            <a:pPr marL="342900" indent="-342900">
              <a:spcAft>
                <a:spcPts val="300"/>
              </a:spcAft>
              <a:buSzPct val="100000"/>
              <a:buChar char="■"/>
            </a:pPr>
            <a:r>
              <a:rPr lang="en-US" sz="1200" dirty="0">
                <a:solidFill>
                  <a:srgbClr val="4F6358"/>
                </a:solidFill>
                <a:latin typeface="Poppins" pitchFamily="34" charset="0"/>
                <a:ea typeface="Poppins" pitchFamily="34" charset="-122"/>
                <a:cs typeface="Poppins" pitchFamily="34" charset="-120"/>
              </a:rPr>
              <a:t>10–30× cost reduction on specialised tasks</a:t>
            </a:r>
            <a:endParaRPr lang="en-US" sz="1200" dirty="0"/>
          </a:p>
        </p:txBody>
      </p:sp>
      <p:sp>
        <p:nvSpPr>
          <p:cNvPr id="11" name="Shape 9"/>
          <p:cNvSpPr/>
          <p:nvPr/>
        </p:nvSpPr>
        <p:spPr>
          <a:xfrm>
            <a:off x="6355080" y="4297680"/>
            <a:ext cx="5440680" cy="2011680"/>
          </a:xfrm>
          <a:prstGeom prst="rect">
            <a:avLst/>
          </a:prstGeom>
          <a:solidFill>
            <a:srgbClr val="FFFFFF">
              <a:alpha val="0"/>
            </a:srgbClr>
          </a:solidFill>
          <a:ln w="9525">
            <a:solidFill>
              <a:srgbClr val="D7DED8"/>
            </a:solidFill>
            <a:prstDash val="solid"/>
          </a:ln>
        </p:spPr>
        <p:txBody>
          <a:bodyPr/>
          <a:lstStyle/>
          <a:p>
            <a:endParaRPr lang="en-US"/>
          </a:p>
        </p:txBody>
      </p:sp>
      <p:sp>
        <p:nvSpPr>
          <p:cNvPr id="12" name="Shape 10"/>
          <p:cNvSpPr/>
          <p:nvPr/>
        </p:nvSpPr>
        <p:spPr>
          <a:xfrm>
            <a:off x="6355080" y="4297680"/>
            <a:ext cx="64008" cy="2011680"/>
          </a:xfrm>
          <a:prstGeom prst="rect">
            <a:avLst/>
          </a:prstGeom>
          <a:solidFill>
            <a:srgbClr val="42FF8A"/>
          </a:solidFill>
          <a:ln w="12700">
            <a:solidFill>
              <a:srgbClr val="42FF8A"/>
            </a:solidFill>
            <a:prstDash val="solid"/>
          </a:ln>
        </p:spPr>
        <p:txBody>
          <a:bodyPr/>
          <a:lstStyle/>
          <a:p>
            <a:endParaRPr lang="en-US"/>
          </a:p>
        </p:txBody>
      </p:sp>
      <p:sp>
        <p:nvSpPr>
          <p:cNvPr id="13" name="Text 11"/>
          <p:cNvSpPr/>
          <p:nvPr/>
        </p:nvSpPr>
        <p:spPr>
          <a:xfrm>
            <a:off x="6583680" y="4434840"/>
            <a:ext cx="5074920" cy="256032"/>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WHAT WE PROVED</a:t>
            </a:r>
            <a:endParaRPr lang="en-US" sz="1000" dirty="0"/>
          </a:p>
        </p:txBody>
      </p:sp>
      <p:sp>
        <p:nvSpPr>
          <p:cNvPr id="14" name="Text 12"/>
          <p:cNvSpPr/>
          <p:nvPr/>
        </p:nvSpPr>
        <p:spPr>
          <a:xfrm>
            <a:off x="6583680" y="4754880"/>
            <a:ext cx="5074920" cy="141732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4F6358"/>
                </a:solidFill>
                <a:latin typeface="Poppins" pitchFamily="34" charset="0"/>
                <a:ea typeface="Poppins" pitchFamily="34" charset="-122"/>
                <a:cs typeface="Poppins" pitchFamily="34" charset="-120"/>
              </a:rPr>
              <a:t>Fine-tuned Gemma 4 26B vs GPT-5.5 on architecture reviews</a:t>
            </a:r>
            <a:endParaRPr lang="en-US" sz="1200" dirty="0"/>
          </a:p>
          <a:p>
            <a:pPr marL="342900" indent="-342900">
              <a:spcAft>
                <a:spcPts val="300"/>
              </a:spcAft>
              <a:buSzPct val="100000"/>
              <a:buChar char="■"/>
            </a:pPr>
            <a:r>
              <a:rPr lang="en-US" sz="1200" b="1" dirty="0">
                <a:solidFill>
                  <a:srgbClr val="1C2D24"/>
                </a:solidFill>
                <a:latin typeface="Poppins" pitchFamily="34" charset="0"/>
                <a:ea typeface="Poppins" pitchFamily="34" charset="-122"/>
                <a:cs typeface="Poppins" pitchFamily="34" charset="-120"/>
              </a:rPr>
              <a:t>3 of 4 sessions</a:t>
            </a:r>
            <a:r>
              <a:rPr lang="en-US" sz="1200" dirty="0">
                <a:solidFill>
                  <a:srgbClr val="4F6358"/>
                </a:solidFill>
                <a:latin typeface="Poppins" pitchFamily="34" charset="0"/>
                <a:ea typeface="Poppins" pitchFamily="34" charset="-122"/>
                <a:cs typeface="Poppins" pitchFamily="34" charset="-120"/>
              </a:rPr>
              <a:t> — comparable or better judgment</a:t>
            </a:r>
            <a:endParaRPr lang="en-US" sz="1200" dirty="0"/>
          </a:p>
          <a:p>
            <a:pPr marL="342900" indent="-342900">
              <a:spcAft>
                <a:spcPts val="300"/>
              </a:spcAft>
              <a:buSzPct val="100000"/>
              <a:buChar char="■"/>
            </a:pPr>
            <a:r>
              <a:rPr lang="en-US" sz="1200" b="1" dirty="0">
                <a:solidFill>
                  <a:srgbClr val="3F8C43"/>
                </a:solidFill>
                <a:latin typeface="Poppins" pitchFamily="34" charset="0"/>
                <a:ea typeface="Poppins" pitchFamily="34" charset="-122"/>
                <a:cs typeface="Poppins" pitchFamily="34" charset="-120"/>
              </a:rPr>
              <a:t>Honest:</a:t>
            </a:r>
            <a:r>
              <a:rPr lang="en-US" sz="1200" dirty="0">
                <a:solidFill>
                  <a:srgbClr val="4F6358"/>
                </a:solidFill>
                <a:latin typeface="Poppins" pitchFamily="34" charset="0"/>
                <a:ea typeface="Poppins" pitchFamily="34" charset="-122"/>
                <a:cs typeface="Poppins" pitchFamily="34" charset="-120"/>
              </a:rPr>
              <a:t> Session 1 failed (training data gap). Frontier models still win on broad reviews.</a:t>
            </a:r>
            <a:endParaRPr lang="en-US" sz="1200" dirty="0"/>
          </a:p>
        </p:txBody>
      </p:sp>
      <p:sp>
        <p:nvSpPr>
          <p:cNvPr id="15" name="Text 13"/>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16" name="Text 14"/>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AGENTIC DATASET FACTORY</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000" b="1" dirty="0">
                <a:solidFill>
                  <a:srgbClr val="1C2D24"/>
                </a:solidFill>
                <a:latin typeface="Poppins" pitchFamily="34" charset="0"/>
                <a:ea typeface="Poppins" pitchFamily="34" charset="-122"/>
                <a:cs typeface="Poppins" pitchFamily="34" charset="-120"/>
              </a:rPr>
              <a:t>You don't need to be an ML engineer</a:t>
            </a:r>
            <a:endParaRPr lang="en-US" sz="3000" dirty="0"/>
          </a:p>
          <a:p>
            <a:pPr marL="0" indent="0" algn="l">
              <a:buNone/>
            </a:pPr>
            <a:r>
              <a:rPr lang="en-US" sz="3000" b="1" dirty="0">
                <a:solidFill>
                  <a:srgbClr val="3F8C43"/>
                </a:solidFill>
                <a:latin typeface="Poppins" pitchFamily="34" charset="0"/>
                <a:ea typeface="Poppins" pitchFamily="34" charset="-122"/>
                <a:cs typeface="Poppins" pitchFamily="34" charset="-120"/>
              </a:rPr>
              <a:t>to fine-tune a model.</a:t>
            </a:r>
            <a:endParaRPr lang="en-US" sz="3000" dirty="0"/>
          </a:p>
        </p:txBody>
      </p:sp>
      <p:sp>
        <p:nvSpPr>
          <p:cNvPr id="4" name="Shape 2"/>
          <p:cNvSpPr/>
          <p:nvPr/>
        </p:nvSpPr>
        <p:spPr>
          <a:xfrm>
            <a:off x="777240" y="2743200"/>
            <a:ext cx="2103120" cy="1371600"/>
          </a:xfrm>
          <a:prstGeom prst="roundRect">
            <a:avLst>
              <a:gd name="adj" fmla="val 10000"/>
            </a:avLst>
          </a:prstGeom>
          <a:solidFill>
            <a:srgbClr val="FFFFFF"/>
          </a:solidFill>
          <a:ln w="25400">
            <a:solidFill>
              <a:srgbClr val="3F8C43"/>
            </a:solidFill>
            <a:prstDash val="solid"/>
          </a:ln>
        </p:spPr>
        <p:txBody>
          <a:bodyPr/>
          <a:lstStyle/>
          <a:p>
            <a:endParaRPr lang="en-US"/>
          </a:p>
        </p:txBody>
      </p:sp>
      <p:sp>
        <p:nvSpPr>
          <p:cNvPr id="5" name="Text 3"/>
          <p:cNvSpPr/>
          <p:nvPr/>
        </p:nvSpPr>
        <p:spPr>
          <a:xfrm>
            <a:off x="777240" y="2971800"/>
            <a:ext cx="2103120" cy="457200"/>
          </a:xfrm>
          <a:prstGeom prst="rect">
            <a:avLst/>
          </a:prstGeom>
          <a:noFill/>
          <a:ln/>
        </p:spPr>
        <p:txBody>
          <a:bodyPr wrap="square" lIns="0" tIns="0" rIns="0" bIns="0" rtlCol="0" anchor="ctr"/>
          <a:lstStyle/>
          <a:p>
            <a:pPr marL="0" indent="0" algn="ctr">
              <a:buNone/>
            </a:pPr>
            <a:r>
              <a:rPr lang="en-US" sz="1600" b="1" dirty="0">
                <a:solidFill>
                  <a:srgbClr val="1C2D24"/>
                </a:solidFill>
                <a:latin typeface="Poppins" pitchFamily="34" charset="0"/>
                <a:ea typeface="Poppins" pitchFamily="34" charset="-122"/>
                <a:cs typeface="Poppins" pitchFamily="34" charset="-120"/>
              </a:rPr>
              <a:t>GOAL.md</a:t>
            </a:r>
            <a:endParaRPr lang="en-US" sz="1600" dirty="0"/>
          </a:p>
        </p:txBody>
      </p:sp>
      <p:sp>
        <p:nvSpPr>
          <p:cNvPr id="6" name="Text 4"/>
          <p:cNvSpPr/>
          <p:nvPr/>
        </p:nvSpPr>
        <p:spPr>
          <a:xfrm>
            <a:off x="777240" y="3429000"/>
            <a:ext cx="2103120" cy="457200"/>
          </a:xfrm>
          <a:prstGeom prst="rect">
            <a:avLst/>
          </a:prstGeom>
          <a:noFill/>
          <a:ln/>
        </p:spPr>
        <p:txBody>
          <a:bodyPr wrap="square" lIns="0" tIns="0" rIns="0" bIns="0" rtlCol="0" anchor="ctr"/>
          <a:lstStyle/>
          <a:p>
            <a:pPr marL="0" indent="0" algn="ctr">
              <a:buNone/>
            </a:pPr>
            <a:r>
              <a:rPr lang="en-US" sz="1200" dirty="0">
                <a:solidFill>
                  <a:srgbClr val="4F6358"/>
                </a:solidFill>
                <a:latin typeface="Poppins" pitchFamily="34" charset="0"/>
                <a:ea typeface="Poppins" pitchFamily="34" charset="-122"/>
                <a:cs typeface="Poppins" pitchFamily="34" charset="-120"/>
              </a:rPr>
              <a:t>+ source PDFs</a:t>
            </a:r>
            <a:endParaRPr lang="en-US" sz="1200" dirty="0"/>
          </a:p>
        </p:txBody>
      </p:sp>
      <p:sp>
        <p:nvSpPr>
          <p:cNvPr id="7" name="Shape 5"/>
          <p:cNvSpPr/>
          <p:nvPr/>
        </p:nvSpPr>
        <p:spPr>
          <a:xfrm>
            <a:off x="2926080" y="3429000"/>
            <a:ext cx="640080" cy="0"/>
          </a:xfrm>
          <a:prstGeom prst="line">
            <a:avLst/>
          </a:prstGeom>
          <a:noFill/>
          <a:ln w="25400">
            <a:solidFill>
              <a:srgbClr val="3F8C43"/>
            </a:solidFill>
            <a:prstDash val="solid"/>
          </a:ln>
        </p:spPr>
        <p:txBody>
          <a:bodyPr/>
          <a:lstStyle/>
          <a:p>
            <a:endParaRPr lang="en-US"/>
          </a:p>
        </p:txBody>
      </p:sp>
      <p:sp>
        <p:nvSpPr>
          <p:cNvPr id="8" name="Text 6"/>
          <p:cNvSpPr/>
          <p:nvPr/>
        </p:nvSpPr>
        <p:spPr>
          <a:xfrm>
            <a:off x="3291840" y="3246120"/>
            <a:ext cx="274320" cy="365760"/>
          </a:xfrm>
          <a:prstGeom prst="rect">
            <a:avLst/>
          </a:prstGeom>
          <a:noFill/>
          <a:ln/>
        </p:spPr>
        <p:txBody>
          <a:bodyPr wrap="square" lIns="0" tIns="0" rIns="0" bIns="0" rtlCol="0" anchor="ctr"/>
          <a:lstStyle/>
          <a:p>
            <a:pPr marL="0" indent="0" algn="ctr">
              <a:buNone/>
            </a:pPr>
            <a:r>
              <a:rPr lang="en-US" sz="1400" dirty="0">
                <a:solidFill>
                  <a:srgbClr val="3F8C43"/>
                </a:solidFill>
                <a:latin typeface="Poppins" pitchFamily="34" charset="0"/>
                <a:ea typeface="Poppins" pitchFamily="34" charset="-122"/>
                <a:cs typeface="Poppins" pitchFamily="34" charset="-120"/>
              </a:rPr>
              <a:t>▶</a:t>
            </a:r>
            <a:endParaRPr lang="en-US" sz="1400" dirty="0"/>
          </a:p>
        </p:txBody>
      </p:sp>
      <p:sp>
        <p:nvSpPr>
          <p:cNvPr id="9" name="Shape 7"/>
          <p:cNvSpPr/>
          <p:nvPr/>
        </p:nvSpPr>
        <p:spPr>
          <a:xfrm>
            <a:off x="3611880" y="2743200"/>
            <a:ext cx="2103120" cy="1371600"/>
          </a:xfrm>
          <a:prstGeom prst="roundRect">
            <a:avLst>
              <a:gd name="adj" fmla="val 10000"/>
            </a:avLst>
          </a:prstGeom>
          <a:solidFill>
            <a:srgbClr val="FFFFFF"/>
          </a:solidFill>
          <a:ln w="25400">
            <a:solidFill>
              <a:srgbClr val="3F8C43"/>
            </a:solidFill>
            <a:prstDash val="solid"/>
          </a:ln>
        </p:spPr>
        <p:txBody>
          <a:bodyPr/>
          <a:lstStyle/>
          <a:p>
            <a:endParaRPr lang="en-US"/>
          </a:p>
        </p:txBody>
      </p:sp>
      <p:sp>
        <p:nvSpPr>
          <p:cNvPr id="10" name="Text 8"/>
          <p:cNvSpPr/>
          <p:nvPr/>
        </p:nvSpPr>
        <p:spPr>
          <a:xfrm>
            <a:off x="3611880" y="2971800"/>
            <a:ext cx="2103120" cy="457200"/>
          </a:xfrm>
          <a:prstGeom prst="rect">
            <a:avLst/>
          </a:prstGeom>
          <a:noFill/>
          <a:ln/>
        </p:spPr>
        <p:txBody>
          <a:bodyPr wrap="square" lIns="0" tIns="0" rIns="0" bIns="0" rtlCol="0" anchor="ctr"/>
          <a:lstStyle/>
          <a:p>
            <a:pPr marL="0" indent="0" algn="ctr">
              <a:buNone/>
            </a:pPr>
            <a:r>
              <a:rPr lang="en-US" sz="1600" b="1" dirty="0">
                <a:solidFill>
                  <a:srgbClr val="1C2D24"/>
                </a:solidFill>
                <a:latin typeface="Poppins" pitchFamily="34" charset="0"/>
                <a:ea typeface="Poppins" pitchFamily="34" charset="-122"/>
                <a:cs typeface="Poppins" pitchFamily="34" charset="-120"/>
              </a:rPr>
              <a:t>Player-Coach</a:t>
            </a:r>
            <a:endParaRPr lang="en-US" sz="1600" dirty="0"/>
          </a:p>
        </p:txBody>
      </p:sp>
      <p:sp>
        <p:nvSpPr>
          <p:cNvPr id="11" name="Text 9"/>
          <p:cNvSpPr/>
          <p:nvPr/>
        </p:nvSpPr>
        <p:spPr>
          <a:xfrm>
            <a:off x="3611880" y="3429000"/>
            <a:ext cx="2103120" cy="457200"/>
          </a:xfrm>
          <a:prstGeom prst="rect">
            <a:avLst/>
          </a:prstGeom>
          <a:noFill/>
          <a:ln/>
        </p:spPr>
        <p:txBody>
          <a:bodyPr wrap="square" lIns="0" tIns="0" rIns="0" bIns="0" rtlCol="0" anchor="ctr"/>
          <a:lstStyle/>
          <a:p>
            <a:pPr marL="0" indent="0" algn="ctr">
              <a:buNone/>
            </a:pPr>
            <a:r>
              <a:rPr lang="en-US" sz="1200" dirty="0">
                <a:solidFill>
                  <a:srgbClr val="4F6358"/>
                </a:solidFill>
                <a:latin typeface="Poppins" pitchFamily="34" charset="0"/>
                <a:ea typeface="Poppins" pitchFamily="34" charset="-122"/>
                <a:cs typeface="Poppins" pitchFamily="34" charset="-120"/>
              </a:rPr>
              <a:t>loop</a:t>
            </a:r>
            <a:endParaRPr lang="en-US" sz="1200" dirty="0"/>
          </a:p>
        </p:txBody>
      </p:sp>
      <p:sp>
        <p:nvSpPr>
          <p:cNvPr id="12" name="Shape 10"/>
          <p:cNvSpPr/>
          <p:nvPr/>
        </p:nvSpPr>
        <p:spPr>
          <a:xfrm>
            <a:off x="5760720" y="3429000"/>
            <a:ext cx="640080" cy="0"/>
          </a:xfrm>
          <a:prstGeom prst="line">
            <a:avLst/>
          </a:prstGeom>
          <a:noFill/>
          <a:ln w="25400">
            <a:solidFill>
              <a:srgbClr val="3F8C43"/>
            </a:solidFill>
            <a:prstDash val="solid"/>
          </a:ln>
        </p:spPr>
        <p:txBody>
          <a:bodyPr/>
          <a:lstStyle/>
          <a:p>
            <a:endParaRPr lang="en-US"/>
          </a:p>
        </p:txBody>
      </p:sp>
      <p:sp>
        <p:nvSpPr>
          <p:cNvPr id="13" name="Text 11"/>
          <p:cNvSpPr/>
          <p:nvPr/>
        </p:nvSpPr>
        <p:spPr>
          <a:xfrm>
            <a:off x="6126480" y="3246120"/>
            <a:ext cx="274320" cy="365760"/>
          </a:xfrm>
          <a:prstGeom prst="rect">
            <a:avLst/>
          </a:prstGeom>
          <a:noFill/>
          <a:ln/>
        </p:spPr>
        <p:txBody>
          <a:bodyPr wrap="square" lIns="0" tIns="0" rIns="0" bIns="0" rtlCol="0" anchor="ctr"/>
          <a:lstStyle/>
          <a:p>
            <a:pPr marL="0" indent="0" algn="ctr">
              <a:buNone/>
            </a:pPr>
            <a:r>
              <a:rPr lang="en-US" sz="1400" dirty="0">
                <a:solidFill>
                  <a:srgbClr val="3F8C43"/>
                </a:solidFill>
                <a:latin typeface="Poppins" pitchFamily="34" charset="0"/>
                <a:ea typeface="Poppins" pitchFamily="34" charset="-122"/>
                <a:cs typeface="Poppins" pitchFamily="34" charset="-120"/>
              </a:rPr>
              <a:t>▶</a:t>
            </a:r>
            <a:endParaRPr lang="en-US" sz="1400" dirty="0"/>
          </a:p>
        </p:txBody>
      </p:sp>
      <p:sp>
        <p:nvSpPr>
          <p:cNvPr id="14" name="Shape 12"/>
          <p:cNvSpPr/>
          <p:nvPr/>
        </p:nvSpPr>
        <p:spPr>
          <a:xfrm>
            <a:off x="6446520" y="2743200"/>
            <a:ext cx="2103120" cy="1371600"/>
          </a:xfrm>
          <a:prstGeom prst="roundRect">
            <a:avLst>
              <a:gd name="adj" fmla="val 10000"/>
            </a:avLst>
          </a:prstGeom>
          <a:solidFill>
            <a:srgbClr val="FFFFFF"/>
          </a:solidFill>
          <a:ln w="25400">
            <a:solidFill>
              <a:srgbClr val="3F8C43"/>
            </a:solidFill>
            <a:prstDash val="solid"/>
          </a:ln>
        </p:spPr>
        <p:txBody>
          <a:bodyPr/>
          <a:lstStyle/>
          <a:p>
            <a:endParaRPr lang="en-US"/>
          </a:p>
        </p:txBody>
      </p:sp>
      <p:sp>
        <p:nvSpPr>
          <p:cNvPr id="15" name="Text 13"/>
          <p:cNvSpPr/>
          <p:nvPr/>
        </p:nvSpPr>
        <p:spPr>
          <a:xfrm>
            <a:off x="6446520" y="2971800"/>
            <a:ext cx="2103120" cy="457200"/>
          </a:xfrm>
          <a:prstGeom prst="rect">
            <a:avLst/>
          </a:prstGeom>
          <a:noFill/>
          <a:ln/>
        </p:spPr>
        <p:txBody>
          <a:bodyPr wrap="square" lIns="0" tIns="0" rIns="0" bIns="0" rtlCol="0" anchor="ctr"/>
          <a:lstStyle/>
          <a:p>
            <a:pPr marL="0" indent="0" algn="ctr">
              <a:buNone/>
            </a:pPr>
            <a:r>
              <a:rPr lang="en-US" sz="1600" b="1" dirty="0">
                <a:solidFill>
                  <a:srgbClr val="1C2D24"/>
                </a:solidFill>
                <a:latin typeface="Poppins" pitchFamily="34" charset="0"/>
                <a:ea typeface="Poppins" pitchFamily="34" charset="-122"/>
                <a:cs typeface="Poppins" pitchFamily="34" charset="-120"/>
              </a:rPr>
              <a:t>JSONL</a:t>
            </a:r>
            <a:endParaRPr lang="en-US" sz="1600" dirty="0"/>
          </a:p>
        </p:txBody>
      </p:sp>
      <p:sp>
        <p:nvSpPr>
          <p:cNvPr id="16" name="Text 14"/>
          <p:cNvSpPr/>
          <p:nvPr/>
        </p:nvSpPr>
        <p:spPr>
          <a:xfrm>
            <a:off x="6446520" y="3429000"/>
            <a:ext cx="2103120" cy="457200"/>
          </a:xfrm>
          <a:prstGeom prst="rect">
            <a:avLst/>
          </a:prstGeom>
          <a:noFill/>
          <a:ln/>
        </p:spPr>
        <p:txBody>
          <a:bodyPr wrap="square" lIns="0" tIns="0" rIns="0" bIns="0" rtlCol="0" anchor="ctr"/>
          <a:lstStyle/>
          <a:p>
            <a:pPr marL="0" indent="0" algn="ctr">
              <a:buNone/>
            </a:pPr>
            <a:r>
              <a:rPr lang="en-US" sz="1200" dirty="0">
                <a:solidFill>
                  <a:srgbClr val="4F6358"/>
                </a:solidFill>
                <a:latin typeface="Poppins" pitchFamily="34" charset="0"/>
                <a:ea typeface="Poppins" pitchFamily="34" charset="-122"/>
                <a:cs typeface="Poppins" pitchFamily="34" charset="-120"/>
              </a:rPr>
              <a:t>validated</a:t>
            </a:r>
            <a:endParaRPr lang="en-US" sz="1200" dirty="0"/>
          </a:p>
        </p:txBody>
      </p:sp>
      <p:sp>
        <p:nvSpPr>
          <p:cNvPr id="17" name="Shape 15"/>
          <p:cNvSpPr/>
          <p:nvPr/>
        </p:nvSpPr>
        <p:spPr>
          <a:xfrm>
            <a:off x="8595360" y="3429000"/>
            <a:ext cx="640080" cy="0"/>
          </a:xfrm>
          <a:prstGeom prst="line">
            <a:avLst/>
          </a:prstGeom>
          <a:noFill/>
          <a:ln w="25400">
            <a:solidFill>
              <a:srgbClr val="3F8C43"/>
            </a:solidFill>
            <a:prstDash val="solid"/>
          </a:ln>
        </p:spPr>
        <p:txBody>
          <a:bodyPr/>
          <a:lstStyle/>
          <a:p>
            <a:endParaRPr lang="en-US"/>
          </a:p>
        </p:txBody>
      </p:sp>
      <p:sp>
        <p:nvSpPr>
          <p:cNvPr id="18" name="Text 16"/>
          <p:cNvSpPr/>
          <p:nvPr/>
        </p:nvSpPr>
        <p:spPr>
          <a:xfrm>
            <a:off x="8961120" y="3246120"/>
            <a:ext cx="274320" cy="365760"/>
          </a:xfrm>
          <a:prstGeom prst="rect">
            <a:avLst/>
          </a:prstGeom>
          <a:noFill/>
          <a:ln/>
        </p:spPr>
        <p:txBody>
          <a:bodyPr wrap="square" lIns="0" tIns="0" rIns="0" bIns="0" rtlCol="0" anchor="ctr"/>
          <a:lstStyle/>
          <a:p>
            <a:pPr marL="0" indent="0" algn="ctr">
              <a:buNone/>
            </a:pPr>
            <a:r>
              <a:rPr lang="en-US" sz="1400" dirty="0">
                <a:solidFill>
                  <a:srgbClr val="3F8C43"/>
                </a:solidFill>
                <a:latin typeface="Poppins" pitchFamily="34" charset="0"/>
                <a:ea typeface="Poppins" pitchFamily="34" charset="-122"/>
                <a:cs typeface="Poppins" pitchFamily="34" charset="-120"/>
              </a:rPr>
              <a:t>▶</a:t>
            </a:r>
            <a:endParaRPr lang="en-US" sz="1400" dirty="0"/>
          </a:p>
        </p:txBody>
      </p:sp>
      <p:sp>
        <p:nvSpPr>
          <p:cNvPr id="19" name="Shape 17"/>
          <p:cNvSpPr/>
          <p:nvPr/>
        </p:nvSpPr>
        <p:spPr>
          <a:xfrm>
            <a:off x="9281160" y="2743200"/>
            <a:ext cx="2103120" cy="1371600"/>
          </a:xfrm>
          <a:prstGeom prst="roundRect">
            <a:avLst>
              <a:gd name="adj" fmla="val 10000"/>
            </a:avLst>
          </a:prstGeom>
          <a:solidFill>
            <a:srgbClr val="F0FFF6"/>
          </a:solidFill>
          <a:ln w="25400">
            <a:solidFill>
              <a:srgbClr val="42FF8A"/>
            </a:solidFill>
            <a:prstDash val="solid"/>
          </a:ln>
        </p:spPr>
        <p:txBody>
          <a:bodyPr/>
          <a:lstStyle/>
          <a:p>
            <a:endParaRPr lang="en-US"/>
          </a:p>
        </p:txBody>
      </p:sp>
      <p:sp>
        <p:nvSpPr>
          <p:cNvPr id="20" name="Text 18"/>
          <p:cNvSpPr/>
          <p:nvPr/>
        </p:nvSpPr>
        <p:spPr>
          <a:xfrm>
            <a:off x="9281160" y="2971800"/>
            <a:ext cx="2103120" cy="457200"/>
          </a:xfrm>
          <a:prstGeom prst="rect">
            <a:avLst/>
          </a:prstGeom>
          <a:noFill/>
          <a:ln/>
        </p:spPr>
        <p:txBody>
          <a:bodyPr wrap="square" lIns="0" tIns="0" rIns="0" bIns="0" rtlCol="0" anchor="ctr"/>
          <a:lstStyle/>
          <a:p>
            <a:pPr marL="0" indent="0" algn="ctr">
              <a:buNone/>
            </a:pPr>
            <a:r>
              <a:rPr lang="en-US" sz="1600" b="1" dirty="0">
                <a:solidFill>
                  <a:srgbClr val="3F8C43"/>
                </a:solidFill>
                <a:latin typeface="Poppins" pitchFamily="34" charset="0"/>
                <a:ea typeface="Poppins" pitchFamily="34" charset="-122"/>
                <a:cs typeface="Poppins" pitchFamily="34" charset="-120"/>
              </a:rPr>
              <a:t>Fine-tuned</a:t>
            </a:r>
            <a:endParaRPr lang="en-US" sz="1600" dirty="0"/>
          </a:p>
        </p:txBody>
      </p:sp>
      <p:sp>
        <p:nvSpPr>
          <p:cNvPr id="21" name="Text 19"/>
          <p:cNvSpPr/>
          <p:nvPr/>
        </p:nvSpPr>
        <p:spPr>
          <a:xfrm>
            <a:off x="9281160" y="3429000"/>
            <a:ext cx="2103120" cy="457200"/>
          </a:xfrm>
          <a:prstGeom prst="rect">
            <a:avLst/>
          </a:prstGeom>
          <a:noFill/>
          <a:ln/>
        </p:spPr>
        <p:txBody>
          <a:bodyPr wrap="square" lIns="0" tIns="0" rIns="0" bIns="0" rtlCol="0" anchor="ctr"/>
          <a:lstStyle/>
          <a:p>
            <a:pPr marL="0" indent="0" algn="ctr">
              <a:buNone/>
            </a:pPr>
            <a:r>
              <a:rPr lang="en-US" sz="1200" dirty="0">
                <a:solidFill>
                  <a:srgbClr val="4F6358"/>
                </a:solidFill>
                <a:latin typeface="Poppins" pitchFamily="34" charset="0"/>
                <a:ea typeface="Poppins" pitchFamily="34" charset="-122"/>
                <a:cs typeface="Poppins" pitchFamily="34" charset="-120"/>
              </a:rPr>
              <a:t>model</a:t>
            </a:r>
            <a:endParaRPr lang="en-US" sz="1200" dirty="0"/>
          </a:p>
        </p:txBody>
      </p:sp>
      <p:sp>
        <p:nvSpPr>
          <p:cNvPr id="22" name="Shape 20"/>
          <p:cNvSpPr/>
          <p:nvPr/>
        </p:nvSpPr>
        <p:spPr>
          <a:xfrm>
            <a:off x="548640" y="4572000"/>
            <a:ext cx="5440680" cy="1371600"/>
          </a:xfrm>
          <a:prstGeom prst="rect">
            <a:avLst/>
          </a:prstGeom>
          <a:solidFill>
            <a:srgbClr val="FFFFFF">
              <a:alpha val="0"/>
            </a:srgbClr>
          </a:solidFill>
          <a:ln w="9525">
            <a:solidFill>
              <a:srgbClr val="D7DED8"/>
            </a:solidFill>
            <a:prstDash val="solid"/>
          </a:ln>
        </p:spPr>
        <p:txBody>
          <a:bodyPr/>
          <a:lstStyle/>
          <a:p>
            <a:endParaRPr lang="en-US"/>
          </a:p>
        </p:txBody>
      </p:sp>
      <p:sp>
        <p:nvSpPr>
          <p:cNvPr id="23" name="Shape 21"/>
          <p:cNvSpPr/>
          <p:nvPr/>
        </p:nvSpPr>
        <p:spPr>
          <a:xfrm>
            <a:off x="548640" y="4572000"/>
            <a:ext cx="64008" cy="1371600"/>
          </a:xfrm>
          <a:prstGeom prst="rect">
            <a:avLst/>
          </a:prstGeom>
          <a:solidFill>
            <a:srgbClr val="3F8C43"/>
          </a:solidFill>
          <a:ln w="12700">
            <a:solidFill>
              <a:srgbClr val="3F8C43"/>
            </a:solidFill>
            <a:prstDash val="solid"/>
          </a:ln>
        </p:spPr>
        <p:txBody>
          <a:bodyPr/>
          <a:lstStyle/>
          <a:p>
            <a:endParaRPr lang="en-US"/>
          </a:p>
        </p:txBody>
      </p:sp>
      <p:sp>
        <p:nvSpPr>
          <p:cNvPr id="24" name="Text 22"/>
          <p:cNvSpPr/>
          <p:nvPr/>
        </p:nvSpPr>
        <p:spPr>
          <a:xfrm>
            <a:off x="777240" y="4736592"/>
            <a:ext cx="5074920" cy="256032"/>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BEHAVIOUR LAYER</a:t>
            </a:r>
            <a:endParaRPr lang="en-US" sz="1000" dirty="0"/>
          </a:p>
        </p:txBody>
      </p:sp>
      <p:sp>
        <p:nvSpPr>
          <p:cNvPr id="25" name="Text 23"/>
          <p:cNvSpPr/>
          <p:nvPr/>
        </p:nvSpPr>
        <p:spPr>
          <a:xfrm>
            <a:off x="777240" y="5074920"/>
            <a:ext cx="5074920" cy="731520"/>
          </a:xfrm>
          <a:prstGeom prst="rect">
            <a:avLst/>
          </a:prstGeom>
          <a:noFill/>
          <a:ln/>
        </p:spPr>
        <p:txBody>
          <a:bodyPr wrap="square" lIns="0" tIns="0" rIns="0" bIns="0" rtlCol="0" anchor="t"/>
          <a:lstStyle/>
          <a:p>
            <a:pPr marL="0" indent="0">
              <a:buNone/>
            </a:pPr>
            <a:r>
              <a:rPr lang="en-US" sz="1300" b="1" dirty="0">
                <a:solidFill>
                  <a:srgbClr val="1C2D24"/>
                </a:solidFill>
                <a:latin typeface="Consolas" pitchFamily="34" charset="0"/>
                <a:ea typeface="Consolas" pitchFamily="34" charset="-122"/>
                <a:cs typeface="Consolas" pitchFamily="34" charset="-120"/>
              </a:rPr>
              <a:t>train.jsonl </a:t>
            </a:r>
            <a:r>
              <a:rPr lang="en-US" sz="1300" dirty="0">
                <a:solidFill>
                  <a:srgbClr val="4F6358"/>
                </a:solidFill>
                <a:latin typeface="Poppins" pitchFamily="34" charset="0"/>
                <a:ea typeface="Poppins" pitchFamily="34" charset="-122"/>
                <a:cs typeface="Poppins" pitchFamily="34" charset="-120"/>
              </a:rPr>
              <a:t>teaches </a:t>
            </a:r>
            <a:r>
              <a:rPr lang="en-US" sz="1300" b="1" dirty="0">
                <a:solidFill>
                  <a:srgbClr val="3F8C43"/>
                </a:solidFill>
                <a:latin typeface="Poppins" pitchFamily="34" charset="0"/>
                <a:ea typeface="Poppins" pitchFamily="34" charset="-122"/>
                <a:cs typeface="Poppins" pitchFamily="34" charset="-120"/>
              </a:rPr>
              <a:t>HOW</a:t>
            </a:r>
            <a:r>
              <a:rPr lang="en-US" sz="1300" dirty="0">
                <a:solidFill>
                  <a:srgbClr val="4F6358"/>
                </a:solidFill>
                <a:latin typeface="Poppins" pitchFamily="34" charset="0"/>
                <a:ea typeface="Poppins" pitchFamily="34" charset="-122"/>
                <a:cs typeface="Poppins" pitchFamily="34" charset="-120"/>
              </a:rPr>
              <a:t> to respond — vocabulary, judgment calibration, response shape.</a:t>
            </a:r>
            <a:endParaRPr lang="en-US" sz="1300" dirty="0"/>
          </a:p>
        </p:txBody>
      </p:sp>
      <p:sp>
        <p:nvSpPr>
          <p:cNvPr id="26" name="Shape 24"/>
          <p:cNvSpPr/>
          <p:nvPr/>
        </p:nvSpPr>
        <p:spPr>
          <a:xfrm>
            <a:off x="6355080" y="4572000"/>
            <a:ext cx="5440680" cy="1371600"/>
          </a:xfrm>
          <a:prstGeom prst="rect">
            <a:avLst/>
          </a:prstGeom>
          <a:solidFill>
            <a:srgbClr val="FFFFFF">
              <a:alpha val="0"/>
            </a:srgbClr>
          </a:solidFill>
          <a:ln w="9525">
            <a:solidFill>
              <a:srgbClr val="D7DED8"/>
            </a:solidFill>
            <a:prstDash val="solid"/>
          </a:ln>
        </p:spPr>
        <p:txBody>
          <a:bodyPr/>
          <a:lstStyle/>
          <a:p>
            <a:endParaRPr lang="en-US"/>
          </a:p>
        </p:txBody>
      </p:sp>
      <p:sp>
        <p:nvSpPr>
          <p:cNvPr id="27" name="Shape 25"/>
          <p:cNvSpPr/>
          <p:nvPr/>
        </p:nvSpPr>
        <p:spPr>
          <a:xfrm>
            <a:off x="6355080" y="4572000"/>
            <a:ext cx="64008" cy="1371600"/>
          </a:xfrm>
          <a:prstGeom prst="rect">
            <a:avLst/>
          </a:prstGeom>
          <a:solidFill>
            <a:srgbClr val="42FF8A"/>
          </a:solidFill>
          <a:ln w="12700">
            <a:solidFill>
              <a:srgbClr val="42FF8A"/>
            </a:solidFill>
            <a:prstDash val="solid"/>
          </a:ln>
        </p:spPr>
        <p:txBody>
          <a:bodyPr/>
          <a:lstStyle/>
          <a:p>
            <a:endParaRPr lang="en-US"/>
          </a:p>
        </p:txBody>
      </p:sp>
      <p:sp>
        <p:nvSpPr>
          <p:cNvPr id="28" name="Text 26"/>
          <p:cNvSpPr/>
          <p:nvPr/>
        </p:nvSpPr>
        <p:spPr>
          <a:xfrm>
            <a:off x="6583680" y="4736592"/>
            <a:ext cx="5074920" cy="256032"/>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KNOWLEDGE LAYER</a:t>
            </a:r>
            <a:endParaRPr lang="en-US" sz="1000" dirty="0"/>
          </a:p>
        </p:txBody>
      </p:sp>
      <p:sp>
        <p:nvSpPr>
          <p:cNvPr id="29" name="Text 27"/>
          <p:cNvSpPr/>
          <p:nvPr/>
        </p:nvSpPr>
        <p:spPr>
          <a:xfrm>
            <a:off x="6583680" y="5074920"/>
            <a:ext cx="5074920" cy="731520"/>
          </a:xfrm>
          <a:prstGeom prst="rect">
            <a:avLst/>
          </a:prstGeom>
          <a:noFill/>
          <a:ln/>
        </p:spPr>
        <p:txBody>
          <a:bodyPr wrap="square" lIns="0" tIns="0" rIns="0" bIns="0" rtlCol="0" anchor="t"/>
          <a:lstStyle/>
          <a:p>
            <a:pPr marL="0" indent="0">
              <a:buNone/>
            </a:pPr>
            <a:r>
              <a:rPr lang="en-US" sz="1300" b="1" dirty="0">
                <a:solidFill>
                  <a:srgbClr val="1C2D24"/>
                </a:solidFill>
                <a:latin typeface="Consolas" pitchFamily="34" charset="0"/>
                <a:ea typeface="Consolas" pitchFamily="34" charset="-122"/>
                <a:cs typeface="Consolas" pitchFamily="34" charset="-120"/>
              </a:rPr>
              <a:t>rag_index/ </a:t>
            </a:r>
            <a:r>
              <a:rPr lang="en-US" sz="1300" dirty="0">
                <a:solidFill>
                  <a:srgbClr val="4F6358"/>
                </a:solidFill>
                <a:latin typeface="Poppins" pitchFamily="34" charset="0"/>
                <a:ea typeface="Poppins" pitchFamily="34" charset="-122"/>
                <a:cs typeface="Poppins" pitchFamily="34" charset="-120"/>
              </a:rPr>
              <a:t>provides </a:t>
            </a:r>
            <a:r>
              <a:rPr lang="en-US" sz="1300" b="1" dirty="0">
                <a:solidFill>
                  <a:srgbClr val="3F8C43"/>
                </a:solidFill>
                <a:latin typeface="Poppins" pitchFamily="34" charset="0"/>
                <a:ea typeface="Poppins" pitchFamily="34" charset="-122"/>
                <a:cs typeface="Poppins" pitchFamily="34" charset="-120"/>
              </a:rPr>
              <a:t>WHAT</a:t>
            </a:r>
            <a:r>
              <a:rPr lang="en-US" sz="1300" dirty="0">
                <a:solidFill>
                  <a:srgbClr val="4F6358"/>
                </a:solidFill>
                <a:latin typeface="Poppins" pitchFamily="34" charset="0"/>
                <a:ea typeface="Poppins" pitchFamily="34" charset="-122"/>
                <a:cs typeface="Poppins" pitchFamily="34" charset="-120"/>
              </a:rPr>
              <a:t> to draw from — independently upgradeable from the model weights.</a:t>
            </a:r>
            <a:endParaRPr lang="en-US" sz="1300" dirty="0"/>
          </a:p>
        </p:txBody>
      </p:sp>
      <p:sp>
        <p:nvSpPr>
          <p:cNvPr id="30" name="Text 28"/>
          <p:cNvSpPr/>
          <p:nvPr/>
        </p:nvSpPr>
        <p:spPr>
          <a:xfrm>
            <a:off x="548640" y="6080760"/>
            <a:ext cx="11064240" cy="320040"/>
          </a:xfrm>
          <a:prstGeom prst="rect">
            <a:avLst/>
          </a:prstGeom>
          <a:noFill/>
          <a:ln/>
        </p:spPr>
        <p:txBody>
          <a:bodyPr wrap="square" lIns="0" tIns="0" rIns="0" bIns="0" rtlCol="0" anchor="ctr"/>
          <a:lstStyle/>
          <a:p>
            <a:pPr marL="0" indent="0">
              <a:buNone/>
            </a:pPr>
            <a:r>
              <a:rPr lang="en-US" sz="1200" i="1" dirty="0">
                <a:solidFill>
                  <a:srgbClr val="4F6358"/>
                </a:solidFill>
                <a:latin typeface="Poppins" pitchFamily="34" charset="0"/>
                <a:ea typeface="Poppins" pitchFamily="34" charset="-122"/>
                <a:cs typeface="Poppins" pitchFamily="34" charset="-120"/>
              </a:rPr>
              <a:t>No Python. No notebooks. No ML expertise. Adding a new domain = a config change, not code.</a:t>
            </a:r>
            <a:endParaRPr lang="en-US" sz="1200" dirty="0"/>
          </a:p>
        </p:txBody>
      </p:sp>
      <p:sp>
        <p:nvSpPr>
          <p:cNvPr id="31" name="Text 29"/>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32" name="Text 30"/>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THE STACK</a:t>
            </a:r>
            <a:endParaRPr lang="en-US" sz="1100" dirty="0"/>
          </a:p>
        </p:txBody>
      </p:sp>
      <p:sp>
        <p:nvSpPr>
          <p:cNvPr id="3" name="Text 1"/>
          <p:cNvSpPr/>
          <p:nvPr/>
        </p:nvSpPr>
        <p:spPr>
          <a:xfrm>
            <a:off x="548640" y="777240"/>
            <a:ext cx="11064240" cy="640080"/>
          </a:xfrm>
          <a:prstGeom prst="rect">
            <a:avLst/>
          </a:prstGeom>
          <a:noFill/>
          <a:ln/>
        </p:spPr>
        <p:txBody>
          <a:bodyPr wrap="square" lIns="0" tIns="0" rIns="0" bIns="0" rtlCol="0" anchor="t"/>
          <a:lstStyle/>
          <a:p>
            <a:pPr marL="0" indent="0" algn="l">
              <a:buNone/>
            </a:pPr>
            <a:r>
              <a:rPr lang="en-US" sz="2800" b="1" dirty="0">
                <a:solidFill>
                  <a:srgbClr val="1C2D24"/>
                </a:solidFill>
                <a:latin typeface="Poppins" pitchFamily="34" charset="0"/>
                <a:ea typeface="Poppins" pitchFamily="34" charset="-122"/>
                <a:cs typeface="Poppins" pitchFamily="34" charset="-120"/>
              </a:rPr>
              <a:t>Four layers, one system.</a:t>
            </a:r>
            <a:endParaRPr lang="en-US" sz="2800" dirty="0"/>
          </a:p>
        </p:txBody>
      </p:sp>
      <p:sp>
        <p:nvSpPr>
          <p:cNvPr id="4" name="Text 2"/>
          <p:cNvSpPr/>
          <p:nvPr/>
        </p:nvSpPr>
        <p:spPr>
          <a:xfrm>
            <a:off x="548640" y="1417320"/>
            <a:ext cx="11064240" cy="548640"/>
          </a:xfrm>
          <a:prstGeom prst="rect">
            <a:avLst/>
          </a:prstGeom>
          <a:noFill/>
          <a:ln/>
        </p:spPr>
        <p:txBody>
          <a:bodyPr wrap="square" lIns="0" tIns="0" rIns="0" bIns="0" rtlCol="0" anchor="t"/>
          <a:lstStyle/>
          <a:p>
            <a:pPr marL="0" indent="0" algn="l">
              <a:buNone/>
            </a:pPr>
            <a:r>
              <a:rPr lang="en-US" sz="1300" dirty="0">
                <a:solidFill>
                  <a:srgbClr val="4F6358"/>
                </a:solidFill>
                <a:latin typeface="Poppins" pitchFamily="34" charset="0"/>
                <a:ea typeface="Poppins" pitchFamily="34" charset="-122"/>
                <a:cs typeface="Poppins" pitchFamily="34" charset="-120"/>
              </a:rPr>
              <a:t>Each layer independently upgradeable. Each amplifies the others.</a:t>
            </a:r>
            <a:endParaRPr lang="en-US" sz="1300" dirty="0"/>
          </a:p>
        </p:txBody>
      </p:sp>
      <p:pic>
        <p:nvPicPr>
          <p:cNvPr id="5" name="Image 0" descr="/sessions/festive-clever-lovelace/mnt/outputs/diagrams/four-layer-architecture.png"/>
          <p:cNvPicPr>
            <a:picLocks noChangeAspect="1"/>
          </p:cNvPicPr>
          <p:nvPr/>
        </p:nvPicPr>
        <p:blipFill>
          <a:blip r:embed="rId3"/>
          <a:stretch>
            <a:fillRect/>
          </a:stretch>
        </p:blipFill>
        <p:spPr>
          <a:xfrm>
            <a:off x="3472850" y="1874520"/>
            <a:ext cx="5215820" cy="4023360"/>
          </a:xfrm>
          <a:prstGeom prst="rect">
            <a:avLst/>
          </a:prstGeom>
        </p:spPr>
      </p:pic>
      <p:sp>
        <p:nvSpPr>
          <p:cNvPr id="6" name="Text 3"/>
          <p:cNvSpPr/>
          <p:nvPr/>
        </p:nvSpPr>
        <p:spPr>
          <a:xfrm>
            <a:off x="548640" y="6035040"/>
            <a:ext cx="11064240" cy="365760"/>
          </a:xfrm>
          <a:prstGeom prst="rect">
            <a:avLst/>
          </a:prstGeom>
          <a:noFill/>
          <a:ln/>
        </p:spPr>
        <p:txBody>
          <a:bodyPr wrap="square" lIns="0" tIns="0" rIns="0" bIns="0" rtlCol="0" anchor="ctr"/>
          <a:lstStyle/>
          <a:p>
            <a:pPr marL="0" indent="0" algn="ctr">
              <a:buNone/>
            </a:pPr>
            <a:r>
              <a:rPr lang="en-US" sz="1300" b="1" dirty="0">
                <a:solidFill>
                  <a:srgbClr val="1C2D24"/>
                </a:solidFill>
                <a:latin typeface="Poppins" pitchFamily="34" charset="0"/>
                <a:ea typeface="Poppins" pitchFamily="34" charset="-122"/>
                <a:cs typeface="Poppins" pitchFamily="34" charset="-120"/>
              </a:rPr>
              <a:t>Fine-tuning teaches behaviour. RAG provides knowledge. </a:t>
            </a:r>
            <a:r>
              <a:rPr lang="en-US" sz="1300" b="1" dirty="0">
                <a:solidFill>
                  <a:srgbClr val="3F8C43"/>
                </a:solidFill>
                <a:latin typeface="Poppins" pitchFamily="34" charset="0"/>
                <a:ea typeface="Poppins" pitchFamily="34" charset="-122"/>
                <a:cs typeface="Poppins" pitchFamily="34" charset="-120"/>
              </a:rPr>
              <a:t>The harness enforces quality. Memory compounds it all.</a:t>
            </a:r>
            <a:endParaRPr lang="en-US" sz="1300" dirty="0"/>
          </a:p>
        </p:txBody>
      </p:sp>
      <p:sp>
        <p:nvSpPr>
          <p:cNvPr id="7" name="Text 4"/>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8" name="Text 5"/>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COMPOUNDING</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000" b="1" dirty="0">
                <a:solidFill>
                  <a:srgbClr val="1C2D24"/>
                </a:solidFill>
                <a:latin typeface="Poppins" pitchFamily="34" charset="0"/>
                <a:ea typeface="Poppins" pitchFamily="34" charset="-122"/>
                <a:cs typeface="Poppins" pitchFamily="34" charset="-120"/>
              </a:rPr>
              <a:t>Each primitive makes the next one</a:t>
            </a:r>
            <a:endParaRPr lang="en-US" sz="3000" dirty="0"/>
          </a:p>
          <a:p>
            <a:pPr marL="0" indent="0" algn="l">
              <a:buNone/>
            </a:pPr>
            <a:r>
              <a:rPr lang="en-US" sz="3000" b="1" dirty="0">
                <a:solidFill>
                  <a:srgbClr val="3F8C43"/>
                </a:solidFill>
                <a:latin typeface="Poppins" pitchFamily="34" charset="0"/>
                <a:ea typeface="Poppins" pitchFamily="34" charset="-122"/>
                <a:cs typeface="Poppins" pitchFamily="34" charset="-120"/>
              </a:rPr>
              <a:t>more effective.</a:t>
            </a:r>
            <a:endParaRPr lang="en-US" sz="3000" dirty="0"/>
          </a:p>
        </p:txBody>
      </p:sp>
      <p:sp>
        <p:nvSpPr>
          <p:cNvPr id="4" name="Shape 2"/>
          <p:cNvSpPr/>
          <p:nvPr/>
        </p:nvSpPr>
        <p:spPr>
          <a:xfrm>
            <a:off x="1645920" y="2743200"/>
            <a:ext cx="1371600" cy="1371600"/>
          </a:xfrm>
          <a:prstGeom prst="ellipse">
            <a:avLst/>
          </a:prstGeom>
          <a:solidFill>
            <a:srgbClr val="FFFFFF"/>
          </a:solidFill>
          <a:ln w="31750">
            <a:solidFill>
              <a:srgbClr val="3F8C43"/>
            </a:solidFill>
            <a:prstDash val="solid"/>
          </a:ln>
        </p:spPr>
        <p:txBody>
          <a:bodyPr/>
          <a:lstStyle/>
          <a:p>
            <a:endParaRPr lang="en-US"/>
          </a:p>
        </p:txBody>
      </p:sp>
      <p:sp>
        <p:nvSpPr>
          <p:cNvPr id="5" name="Text 3"/>
          <p:cNvSpPr/>
          <p:nvPr/>
        </p:nvSpPr>
        <p:spPr>
          <a:xfrm>
            <a:off x="1645920" y="2880360"/>
            <a:ext cx="1371600" cy="548640"/>
          </a:xfrm>
          <a:prstGeom prst="rect">
            <a:avLst/>
          </a:prstGeom>
          <a:noFill/>
          <a:ln/>
        </p:spPr>
        <p:txBody>
          <a:bodyPr wrap="square" lIns="0" tIns="0" rIns="0" bIns="0" rtlCol="0" anchor="ctr"/>
          <a:lstStyle/>
          <a:p>
            <a:pPr marL="0" indent="0" algn="ctr">
              <a:buNone/>
            </a:pPr>
            <a:r>
              <a:rPr lang="en-US" sz="2200" dirty="0">
                <a:solidFill>
                  <a:srgbClr val="3F8C43"/>
                </a:solidFill>
                <a:latin typeface="Poppins" pitchFamily="34" charset="0"/>
                <a:ea typeface="Poppins" pitchFamily="34" charset="-122"/>
                <a:cs typeface="Poppins" pitchFamily="34" charset="-120"/>
              </a:rPr>
              <a:t>?</a:t>
            </a:r>
            <a:endParaRPr lang="en-US" sz="2200" dirty="0"/>
          </a:p>
        </p:txBody>
      </p:sp>
      <p:sp>
        <p:nvSpPr>
          <p:cNvPr id="6" name="Text 4"/>
          <p:cNvSpPr/>
          <p:nvPr/>
        </p:nvSpPr>
        <p:spPr>
          <a:xfrm>
            <a:off x="1645920" y="3429000"/>
            <a:ext cx="1371600" cy="548640"/>
          </a:xfrm>
          <a:prstGeom prst="rect">
            <a:avLst/>
          </a:prstGeom>
          <a:noFill/>
          <a:ln/>
        </p:spPr>
        <p:txBody>
          <a:bodyPr wrap="square" lIns="0" tIns="0" rIns="0" bIns="0" rtlCol="0" anchor="ctr"/>
          <a:lstStyle/>
          <a:p>
            <a:pPr marL="0" indent="0" algn="ctr">
              <a:buNone/>
            </a:pPr>
            <a:r>
              <a:rPr lang="en-US" sz="1200" b="1" dirty="0">
                <a:solidFill>
                  <a:srgbClr val="1C2D24"/>
                </a:solidFill>
                <a:latin typeface="Poppins" pitchFamily="34" charset="0"/>
                <a:ea typeface="Poppins" pitchFamily="34" charset="-122"/>
                <a:cs typeface="Poppins" pitchFamily="34" charset="-120"/>
              </a:rPr>
              <a:t>Research</a:t>
            </a:r>
            <a:endParaRPr lang="en-US" sz="1200" dirty="0"/>
          </a:p>
        </p:txBody>
      </p:sp>
      <p:sp>
        <p:nvSpPr>
          <p:cNvPr id="7" name="Shape 5"/>
          <p:cNvSpPr/>
          <p:nvPr/>
        </p:nvSpPr>
        <p:spPr>
          <a:xfrm>
            <a:off x="3063240" y="3429000"/>
            <a:ext cx="411480" cy="0"/>
          </a:xfrm>
          <a:prstGeom prst="line">
            <a:avLst/>
          </a:prstGeom>
          <a:noFill/>
          <a:ln w="25400">
            <a:solidFill>
              <a:srgbClr val="3F8C43"/>
            </a:solidFill>
            <a:prstDash val="solid"/>
          </a:ln>
        </p:spPr>
        <p:txBody>
          <a:bodyPr/>
          <a:lstStyle/>
          <a:p>
            <a:endParaRPr lang="en-US"/>
          </a:p>
        </p:txBody>
      </p:sp>
      <p:sp>
        <p:nvSpPr>
          <p:cNvPr id="8" name="Text 6"/>
          <p:cNvSpPr/>
          <p:nvPr/>
        </p:nvSpPr>
        <p:spPr>
          <a:xfrm>
            <a:off x="3200400" y="3246120"/>
            <a:ext cx="274320" cy="365760"/>
          </a:xfrm>
          <a:prstGeom prst="rect">
            <a:avLst/>
          </a:prstGeom>
          <a:noFill/>
          <a:ln/>
        </p:spPr>
        <p:txBody>
          <a:bodyPr wrap="square" lIns="0" tIns="0" rIns="0" bIns="0" rtlCol="0" anchor="ctr"/>
          <a:lstStyle/>
          <a:p>
            <a:pPr marL="0" indent="0" algn="ctr">
              <a:buNone/>
            </a:pPr>
            <a:r>
              <a:rPr lang="en-US" sz="1300" dirty="0">
                <a:solidFill>
                  <a:srgbClr val="3F8C43"/>
                </a:solidFill>
                <a:latin typeface="Poppins" pitchFamily="34" charset="0"/>
                <a:ea typeface="Poppins" pitchFamily="34" charset="-122"/>
                <a:cs typeface="Poppins" pitchFamily="34" charset="-120"/>
              </a:rPr>
              <a:t>▶</a:t>
            </a:r>
            <a:endParaRPr lang="en-US" sz="1300" dirty="0"/>
          </a:p>
        </p:txBody>
      </p:sp>
      <p:sp>
        <p:nvSpPr>
          <p:cNvPr id="9" name="Shape 7"/>
          <p:cNvSpPr/>
          <p:nvPr/>
        </p:nvSpPr>
        <p:spPr>
          <a:xfrm>
            <a:off x="3520440" y="2743200"/>
            <a:ext cx="1371600" cy="1371600"/>
          </a:xfrm>
          <a:prstGeom prst="ellipse">
            <a:avLst/>
          </a:prstGeom>
          <a:solidFill>
            <a:srgbClr val="FFFFFF"/>
          </a:solidFill>
          <a:ln w="31750">
            <a:solidFill>
              <a:srgbClr val="3F8C43"/>
            </a:solidFill>
            <a:prstDash val="solid"/>
          </a:ln>
        </p:spPr>
        <p:txBody>
          <a:bodyPr/>
          <a:lstStyle/>
          <a:p>
            <a:endParaRPr lang="en-US"/>
          </a:p>
        </p:txBody>
      </p:sp>
      <p:sp>
        <p:nvSpPr>
          <p:cNvPr id="10" name="Text 8"/>
          <p:cNvSpPr/>
          <p:nvPr/>
        </p:nvSpPr>
        <p:spPr>
          <a:xfrm>
            <a:off x="3520440" y="2880360"/>
            <a:ext cx="1371600" cy="548640"/>
          </a:xfrm>
          <a:prstGeom prst="rect">
            <a:avLst/>
          </a:prstGeom>
          <a:noFill/>
          <a:ln/>
        </p:spPr>
        <p:txBody>
          <a:bodyPr wrap="square" lIns="0" tIns="0" rIns="0" bIns="0" rtlCol="0" anchor="ctr"/>
          <a:lstStyle/>
          <a:p>
            <a:pPr marL="0" indent="0" algn="ctr">
              <a:buNone/>
            </a:pPr>
            <a:r>
              <a:rPr lang="en-US" sz="2200" dirty="0">
                <a:solidFill>
                  <a:srgbClr val="3F8C43"/>
                </a:solidFill>
                <a:latin typeface="Poppins" pitchFamily="34" charset="0"/>
                <a:ea typeface="Poppins" pitchFamily="34" charset="-122"/>
                <a:cs typeface="Poppins" pitchFamily="34" charset="-120"/>
              </a:rPr>
              <a:t>▤</a:t>
            </a:r>
            <a:endParaRPr lang="en-US" sz="2200" dirty="0"/>
          </a:p>
        </p:txBody>
      </p:sp>
      <p:sp>
        <p:nvSpPr>
          <p:cNvPr id="11" name="Text 9"/>
          <p:cNvSpPr/>
          <p:nvPr/>
        </p:nvSpPr>
        <p:spPr>
          <a:xfrm>
            <a:off x="3520440" y="3429000"/>
            <a:ext cx="1371600" cy="548640"/>
          </a:xfrm>
          <a:prstGeom prst="rect">
            <a:avLst/>
          </a:prstGeom>
          <a:noFill/>
          <a:ln/>
        </p:spPr>
        <p:txBody>
          <a:bodyPr wrap="square" lIns="0" tIns="0" rIns="0" bIns="0" rtlCol="0" anchor="ctr"/>
          <a:lstStyle/>
          <a:p>
            <a:pPr marL="0" indent="0" algn="ctr">
              <a:buNone/>
            </a:pPr>
            <a:r>
              <a:rPr lang="en-US" sz="1200" b="1" dirty="0">
                <a:solidFill>
                  <a:srgbClr val="1C2D24"/>
                </a:solidFill>
                <a:latin typeface="Poppins" pitchFamily="34" charset="0"/>
                <a:ea typeface="Poppins" pitchFamily="34" charset="-122"/>
                <a:cs typeface="Poppins" pitchFamily="34" charset="-120"/>
              </a:rPr>
              <a:t>Plan</a:t>
            </a:r>
            <a:endParaRPr lang="en-US" sz="1200" dirty="0"/>
          </a:p>
        </p:txBody>
      </p:sp>
      <p:sp>
        <p:nvSpPr>
          <p:cNvPr id="12" name="Shape 10"/>
          <p:cNvSpPr/>
          <p:nvPr/>
        </p:nvSpPr>
        <p:spPr>
          <a:xfrm>
            <a:off x="4937760" y="3429000"/>
            <a:ext cx="411480" cy="0"/>
          </a:xfrm>
          <a:prstGeom prst="line">
            <a:avLst/>
          </a:prstGeom>
          <a:noFill/>
          <a:ln w="25400">
            <a:solidFill>
              <a:srgbClr val="3F8C43"/>
            </a:solidFill>
            <a:prstDash val="solid"/>
          </a:ln>
        </p:spPr>
        <p:txBody>
          <a:bodyPr/>
          <a:lstStyle/>
          <a:p>
            <a:endParaRPr lang="en-US"/>
          </a:p>
        </p:txBody>
      </p:sp>
      <p:sp>
        <p:nvSpPr>
          <p:cNvPr id="13" name="Text 11"/>
          <p:cNvSpPr/>
          <p:nvPr/>
        </p:nvSpPr>
        <p:spPr>
          <a:xfrm>
            <a:off x="5074920" y="3246120"/>
            <a:ext cx="274320" cy="365760"/>
          </a:xfrm>
          <a:prstGeom prst="rect">
            <a:avLst/>
          </a:prstGeom>
          <a:noFill/>
          <a:ln/>
        </p:spPr>
        <p:txBody>
          <a:bodyPr wrap="square" lIns="0" tIns="0" rIns="0" bIns="0" rtlCol="0" anchor="ctr"/>
          <a:lstStyle/>
          <a:p>
            <a:pPr marL="0" indent="0" algn="ctr">
              <a:buNone/>
            </a:pPr>
            <a:r>
              <a:rPr lang="en-US" sz="1300" dirty="0">
                <a:solidFill>
                  <a:srgbClr val="3F8C43"/>
                </a:solidFill>
                <a:latin typeface="Poppins" pitchFamily="34" charset="0"/>
                <a:ea typeface="Poppins" pitchFamily="34" charset="-122"/>
                <a:cs typeface="Poppins" pitchFamily="34" charset="-120"/>
              </a:rPr>
              <a:t>▶</a:t>
            </a:r>
            <a:endParaRPr lang="en-US" sz="1300" dirty="0"/>
          </a:p>
        </p:txBody>
      </p:sp>
      <p:sp>
        <p:nvSpPr>
          <p:cNvPr id="14" name="Shape 12"/>
          <p:cNvSpPr/>
          <p:nvPr/>
        </p:nvSpPr>
        <p:spPr>
          <a:xfrm>
            <a:off x="5394960" y="2743200"/>
            <a:ext cx="1371600" cy="1371600"/>
          </a:xfrm>
          <a:prstGeom prst="ellipse">
            <a:avLst/>
          </a:prstGeom>
          <a:solidFill>
            <a:srgbClr val="FFFFFF"/>
          </a:solidFill>
          <a:ln w="31750">
            <a:solidFill>
              <a:srgbClr val="3F8C43"/>
            </a:solidFill>
            <a:prstDash val="solid"/>
          </a:ln>
        </p:spPr>
        <p:txBody>
          <a:bodyPr/>
          <a:lstStyle/>
          <a:p>
            <a:endParaRPr lang="en-US"/>
          </a:p>
        </p:txBody>
      </p:sp>
      <p:sp>
        <p:nvSpPr>
          <p:cNvPr id="15" name="Text 13"/>
          <p:cNvSpPr/>
          <p:nvPr/>
        </p:nvSpPr>
        <p:spPr>
          <a:xfrm>
            <a:off x="5394960" y="2880360"/>
            <a:ext cx="1371600" cy="548640"/>
          </a:xfrm>
          <a:prstGeom prst="rect">
            <a:avLst/>
          </a:prstGeom>
          <a:noFill/>
          <a:ln/>
        </p:spPr>
        <p:txBody>
          <a:bodyPr wrap="square" lIns="0" tIns="0" rIns="0" bIns="0" rtlCol="0" anchor="ctr"/>
          <a:lstStyle/>
          <a:p>
            <a:pPr marL="0" indent="0" algn="ctr">
              <a:buNone/>
            </a:pPr>
            <a:r>
              <a:rPr lang="en-US" sz="2200" dirty="0">
                <a:solidFill>
                  <a:srgbClr val="3F8C43"/>
                </a:solidFill>
                <a:latin typeface="Poppins" pitchFamily="34" charset="0"/>
                <a:ea typeface="Poppins" pitchFamily="34" charset="-122"/>
                <a:cs typeface="Poppins" pitchFamily="34" charset="-120"/>
              </a:rPr>
              <a:t>▶</a:t>
            </a:r>
            <a:endParaRPr lang="en-US" sz="2200" dirty="0"/>
          </a:p>
        </p:txBody>
      </p:sp>
      <p:sp>
        <p:nvSpPr>
          <p:cNvPr id="16" name="Text 14"/>
          <p:cNvSpPr/>
          <p:nvPr/>
        </p:nvSpPr>
        <p:spPr>
          <a:xfrm>
            <a:off x="5394960" y="3429000"/>
            <a:ext cx="1371600" cy="548640"/>
          </a:xfrm>
          <a:prstGeom prst="rect">
            <a:avLst/>
          </a:prstGeom>
          <a:noFill/>
          <a:ln/>
        </p:spPr>
        <p:txBody>
          <a:bodyPr wrap="square" lIns="0" tIns="0" rIns="0" bIns="0" rtlCol="0" anchor="ctr"/>
          <a:lstStyle/>
          <a:p>
            <a:pPr marL="0" indent="0" algn="ctr">
              <a:buNone/>
            </a:pPr>
            <a:r>
              <a:rPr lang="en-US" sz="1200" b="1" dirty="0">
                <a:solidFill>
                  <a:srgbClr val="1C2D24"/>
                </a:solidFill>
                <a:latin typeface="Poppins" pitchFamily="34" charset="0"/>
                <a:ea typeface="Poppins" pitchFamily="34" charset="-122"/>
                <a:cs typeface="Poppins" pitchFamily="34" charset="-120"/>
              </a:rPr>
              <a:t>Implement</a:t>
            </a:r>
            <a:endParaRPr lang="en-US" sz="1200" dirty="0"/>
          </a:p>
        </p:txBody>
      </p:sp>
      <p:sp>
        <p:nvSpPr>
          <p:cNvPr id="17" name="Shape 15"/>
          <p:cNvSpPr/>
          <p:nvPr/>
        </p:nvSpPr>
        <p:spPr>
          <a:xfrm>
            <a:off x="6812280" y="3429000"/>
            <a:ext cx="411480" cy="0"/>
          </a:xfrm>
          <a:prstGeom prst="line">
            <a:avLst/>
          </a:prstGeom>
          <a:noFill/>
          <a:ln w="25400">
            <a:solidFill>
              <a:srgbClr val="3F8C43"/>
            </a:solidFill>
            <a:prstDash val="solid"/>
          </a:ln>
        </p:spPr>
        <p:txBody>
          <a:bodyPr/>
          <a:lstStyle/>
          <a:p>
            <a:endParaRPr lang="en-US"/>
          </a:p>
        </p:txBody>
      </p:sp>
      <p:sp>
        <p:nvSpPr>
          <p:cNvPr id="18" name="Text 16"/>
          <p:cNvSpPr/>
          <p:nvPr/>
        </p:nvSpPr>
        <p:spPr>
          <a:xfrm>
            <a:off x="6949440" y="3246120"/>
            <a:ext cx="274320" cy="365760"/>
          </a:xfrm>
          <a:prstGeom prst="rect">
            <a:avLst/>
          </a:prstGeom>
          <a:noFill/>
          <a:ln/>
        </p:spPr>
        <p:txBody>
          <a:bodyPr wrap="square" lIns="0" tIns="0" rIns="0" bIns="0" rtlCol="0" anchor="ctr"/>
          <a:lstStyle/>
          <a:p>
            <a:pPr marL="0" indent="0" algn="ctr">
              <a:buNone/>
            </a:pPr>
            <a:r>
              <a:rPr lang="en-US" sz="1300" dirty="0">
                <a:solidFill>
                  <a:srgbClr val="3F8C43"/>
                </a:solidFill>
                <a:latin typeface="Poppins" pitchFamily="34" charset="0"/>
                <a:ea typeface="Poppins" pitchFamily="34" charset="-122"/>
                <a:cs typeface="Poppins" pitchFamily="34" charset="-120"/>
              </a:rPr>
              <a:t>▶</a:t>
            </a:r>
            <a:endParaRPr lang="en-US" sz="1300" dirty="0"/>
          </a:p>
        </p:txBody>
      </p:sp>
      <p:sp>
        <p:nvSpPr>
          <p:cNvPr id="19" name="Shape 17"/>
          <p:cNvSpPr/>
          <p:nvPr/>
        </p:nvSpPr>
        <p:spPr>
          <a:xfrm>
            <a:off x="7269480" y="2743200"/>
            <a:ext cx="1371600" cy="1371600"/>
          </a:xfrm>
          <a:prstGeom prst="ellipse">
            <a:avLst/>
          </a:prstGeom>
          <a:solidFill>
            <a:srgbClr val="FFFFFF"/>
          </a:solidFill>
          <a:ln w="31750">
            <a:solidFill>
              <a:srgbClr val="3F8C43"/>
            </a:solidFill>
            <a:prstDash val="solid"/>
          </a:ln>
        </p:spPr>
        <p:txBody>
          <a:bodyPr/>
          <a:lstStyle/>
          <a:p>
            <a:endParaRPr lang="en-US"/>
          </a:p>
        </p:txBody>
      </p:sp>
      <p:sp>
        <p:nvSpPr>
          <p:cNvPr id="20" name="Text 18"/>
          <p:cNvSpPr/>
          <p:nvPr/>
        </p:nvSpPr>
        <p:spPr>
          <a:xfrm>
            <a:off x="7269480" y="2880360"/>
            <a:ext cx="1371600" cy="548640"/>
          </a:xfrm>
          <a:prstGeom prst="rect">
            <a:avLst/>
          </a:prstGeom>
          <a:noFill/>
          <a:ln/>
        </p:spPr>
        <p:txBody>
          <a:bodyPr wrap="square" lIns="0" tIns="0" rIns="0" bIns="0" rtlCol="0" anchor="ctr"/>
          <a:lstStyle/>
          <a:p>
            <a:pPr marL="0" indent="0" algn="ctr">
              <a:buNone/>
            </a:pPr>
            <a:r>
              <a:rPr lang="en-US" sz="2200" dirty="0">
                <a:solidFill>
                  <a:srgbClr val="3F8C43"/>
                </a:solidFill>
                <a:latin typeface="Poppins" pitchFamily="34" charset="0"/>
                <a:ea typeface="Poppins" pitchFamily="34" charset="-122"/>
                <a:cs typeface="Poppins" pitchFamily="34" charset="-120"/>
              </a:rPr>
              <a:t>✓</a:t>
            </a:r>
            <a:endParaRPr lang="en-US" sz="2200" dirty="0"/>
          </a:p>
        </p:txBody>
      </p:sp>
      <p:sp>
        <p:nvSpPr>
          <p:cNvPr id="21" name="Text 19"/>
          <p:cNvSpPr/>
          <p:nvPr/>
        </p:nvSpPr>
        <p:spPr>
          <a:xfrm>
            <a:off x="7269480" y="3429000"/>
            <a:ext cx="1371600" cy="548640"/>
          </a:xfrm>
          <a:prstGeom prst="rect">
            <a:avLst/>
          </a:prstGeom>
          <a:noFill/>
          <a:ln/>
        </p:spPr>
        <p:txBody>
          <a:bodyPr wrap="square" lIns="0" tIns="0" rIns="0" bIns="0" rtlCol="0" anchor="ctr"/>
          <a:lstStyle/>
          <a:p>
            <a:pPr marL="0" indent="0" algn="ctr">
              <a:buNone/>
            </a:pPr>
            <a:r>
              <a:rPr lang="en-US" sz="1200" b="1" dirty="0">
                <a:solidFill>
                  <a:srgbClr val="1C2D24"/>
                </a:solidFill>
                <a:latin typeface="Poppins" pitchFamily="34" charset="0"/>
                <a:ea typeface="Poppins" pitchFamily="34" charset="-122"/>
                <a:cs typeface="Poppins" pitchFamily="34" charset="-120"/>
              </a:rPr>
              <a:t>Verify</a:t>
            </a:r>
            <a:endParaRPr lang="en-US" sz="1200" dirty="0"/>
          </a:p>
        </p:txBody>
      </p:sp>
      <p:sp>
        <p:nvSpPr>
          <p:cNvPr id="22" name="Shape 20"/>
          <p:cNvSpPr/>
          <p:nvPr/>
        </p:nvSpPr>
        <p:spPr>
          <a:xfrm>
            <a:off x="8686800" y="3429000"/>
            <a:ext cx="411480" cy="0"/>
          </a:xfrm>
          <a:prstGeom prst="line">
            <a:avLst/>
          </a:prstGeom>
          <a:noFill/>
          <a:ln w="25400">
            <a:solidFill>
              <a:srgbClr val="3F8C43"/>
            </a:solidFill>
            <a:prstDash val="solid"/>
          </a:ln>
        </p:spPr>
        <p:txBody>
          <a:bodyPr/>
          <a:lstStyle/>
          <a:p>
            <a:endParaRPr lang="en-US"/>
          </a:p>
        </p:txBody>
      </p:sp>
      <p:sp>
        <p:nvSpPr>
          <p:cNvPr id="23" name="Text 21"/>
          <p:cNvSpPr/>
          <p:nvPr/>
        </p:nvSpPr>
        <p:spPr>
          <a:xfrm>
            <a:off x="8823960" y="3246120"/>
            <a:ext cx="274320" cy="365760"/>
          </a:xfrm>
          <a:prstGeom prst="rect">
            <a:avLst/>
          </a:prstGeom>
          <a:noFill/>
          <a:ln/>
        </p:spPr>
        <p:txBody>
          <a:bodyPr wrap="square" lIns="0" tIns="0" rIns="0" bIns="0" rtlCol="0" anchor="ctr"/>
          <a:lstStyle/>
          <a:p>
            <a:pPr marL="0" indent="0" algn="ctr">
              <a:buNone/>
            </a:pPr>
            <a:r>
              <a:rPr lang="en-US" sz="1300" dirty="0">
                <a:solidFill>
                  <a:srgbClr val="3F8C43"/>
                </a:solidFill>
                <a:latin typeface="Poppins" pitchFamily="34" charset="0"/>
                <a:ea typeface="Poppins" pitchFamily="34" charset="-122"/>
                <a:cs typeface="Poppins" pitchFamily="34" charset="-120"/>
              </a:rPr>
              <a:t>▶</a:t>
            </a:r>
            <a:endParaRPr lang="en-US" sz="1300" dirty="0"/>
          </a:p>
        </p:txBody>
      </p:sp>
      <p:sp>
        <p:nvSpPr>
          <p:cNvPr id="24" name="Shape 22"/>
          <p:cNvSpPr/>
          <p:nvPr/>
        </p:nvSpPr>
        <p:spPr>
          <a:xfrm>
            <a:off x="9144000" y="2743200"/>
            <a:ext cx="1371600" cy="1371600"/>
          </a:xfrm>
          <a:prstGeom prst="ellipse">
            <a:avLst/>
          </a:prstGeom>
          <a:solidFill>
            <a:srgbClr val="F0FFF6"/>
          </a:solidFill>
          <a:ln w="31750">
            <a:solidFill>
              <a:srgbClr val="42FF8A"/>
            </a:solidFill>
            <a:prstDash val="solid"/>
          </a:ln>
        </p:spPr>
        <p:txBody>
          <a:bodyPr/>
          <a:lstStyle/>
          <a:p>
            <a:endParaRPr lang="en-US"/>
          </a:p>
        </p:txBody>
      </p:sp>
      <p:sp>
        <p:nvSpPr>
          <p:cNvPr id="25" name="Text 23"/>
          <p:cNvSpPr/>
          <p:nvPr/>
        </p:nvSpPr>
        <p:spPr>
          <a:xfrm>
            <a:off x="9144000" y="2880360"/>
            <a:ext cx="1371600" cy="548640"/>
          </a:xfrm>
          <a:prstGeom prst="rect">
            <a:avLst/>
          </a:prstGeom>
          <a:noFill/>
          <a:ln/>
        </p:spPr>
        <p:txBody>
          <a:bodyPr wrap="square" lIns="0" tIns="0" rIns="0" bIns="0" rtlCol="0" anchor="ctr"/>
          <a:lstStyle/>
          <a:p>
            <a:pPr marL="0" indent="0" algn="ctr">
              <a:buNone/>
            </a:pPr>
            <a:r>
              <a:rPr lang="en-US" sz="2200" dirty="0">
                <a:solidFill>
                  <a:srgbClr val="42FF8A"/>
                </a:solidFill>
                <a:latin typeface="Poppins" pitchFamily="34" charset="0"/>
                <a:ea typeface="Poppins" pitchFamily="34" charset="-122"/>
                <a:cs typeface="Poppins" pitchFamily="34" charset="-120"/>
              </a:rPr>
              <a:t>∞</a:t>
            </a:r>
            <a:endParaRPr lang="en-US" sz="2200" dirty="0"/>
          </a:p>
        </p:txBody>
      </p:sp>
      <p:sp>
        <p:nvSpPr>
          <p:cNvPr id="26" name="Text 24"/>
          <p:cNvSpPr/>
          <p:nvPr/>
        </p:nvSpPr>
        <p:spPr>
          <a:xfrm>
            <a:off x="9144000" y="3429000"/>
            <a:ext cx="1371600" cy="548640"/>
          </a:xfrm>
          <a:prstGeom prst="rect">
            <a:avLst/>
          </a:prstGeom>
          <a:noFill/>
          <a:ln/>
        </p:spPr>
        <p:txBody>
          <a:bodyPr wrap="square" lIns="0" tIns="0" rIns="0" bIns="0" rtlCol="0" anchor="ctr"/>
          <a:lstStyle/>
          <a:p>
            <a:pPr marL="0" indent="0" algn="ctr">
              <a:buNone/>
            </a:pPr>
            <a:r>
              <a:rPr lang="en-US" sz="1200" b="1" dirty="0">
                <a:solidFill>
                  <a:srgbClr val="1C2D24"/>
                </a:solidFill>
                <a:latin typeface="Poppins" pitchFamily="34" charset="0"/>
                <a:ea typeface="Poppins" pitchFamily="34" charset="-122"/>
                <a:cs typeface="Poppins" pitchFamily="34" charset="-120"/>
              </a:rPr>
              <a:t>Knowledge</a:t>
            </a:r>
            <a:endParaRPr lang="en-US" sz="1200" dirty="0"/>
          </a:p>
        </p:txBody>
      </p:sp>
      <p:sp>
        <p:nvSpPr>
          <p:cNvPr id="27" name="Text 25"/>
          <p:cNvSpPr/>
          <p:nvPr/>
        </p:nvSpPr>
        <p:spPr>
          <a:xfrm>
            <a:off x="8229600" y="4160520"/>
            <a:ext cx="2286000" cy="365760"/>
          </a:xfrm>
          <a:prstGeom prst="rect">
            <a:avLst/>
          </a:prstGeom>
          <a:noFill/>
          <a:ln/>
        </p:spPr>
        <p:txBody>
          <a:bodyPr wrap="square" lIns="0" tIns="0" rIns="0" bIns="0" rtlCol="0" anchor="ctr"/>
          <a:lstStyle/>
          <a:p>
            <a:pPr marL="0" indent="0" algn="r">
              <a:buNone/>
            </a:pPr>
            <a:r>
              <a:rPr lang="en-US" sz="1100" b="1" i="1" dirty="0">
                <a:solidFill>
                  <a:srgbClr val="42FF8A"/>
                </a:solidFill>
                <a:latin typeface="Poppins" pitchFamily="34" charset="0"/>
                <a:ea typeface="Poppins" pitchFamily="34" charset="-122"/>
                <a:cs typeface="Poppins" pitchFamily="34" charset="-120"/>
              </a:rPr>
              <a:t>↺  feeds back</a:t>
            </a:r>
            <a:endParaRPr lang="en-US" sz="1100" dirty="0"/>
          </a:p>
        </p:txBody>
      </p:sp>
      <p:sp>
        <p:nvSpPr>
          <p:cNvPr id="28" name="Shape 26"/>
          <p:cNvSpPr/>
          <p:nvPr/>
        </p:nvSpPr>
        <p:spPr>
          <a:xfrm>
            <a:off x="1097280" y="4983480"/>
            <a:ext cx="9966960" cy="1280160"/>
          </a:xfrm>
          <a:prstGeom prst="rect">
            <a:avLst/>
          </a:prstGeom>
          <a:solidFill>
            <a:srgbClr val="F5F5F5"/>
          </a:solidFill>
          <a:ln w="6350">
            <a:solidFill>
              <a:srgbClr val="D7DED8"/>
            </a:solidFill>
            <a:prstDash val="solid"/>
          </a:ln>
        </p:spPr>
        <p:txBody>
          <a:bodyPr/>
          <a:lstStyle/>
          <a:p>
            <a:endParaRPr lang="en-US"/>
          </a:p>
        </p:txBody>
      </p:sp>
      <p:sp>
        <p:nvSpPr>
          <p:cNvPr id="29" name="Shape 27"/>
          <p:cNvSpPr/>
          <p:nvPr/>
        </p:nvSpPr>
        <p:spPr>
          <a:xfrm>
            <a:off x="1097280" y="4983480"/>
            <a:ext cx="73152" cy="1280160"/>
          </a:xfrm>
          <a:prstGeom prst="rect">
            <a:avLst/>
          </a:prstGeom>
          <a:solidFill>
            <a:srgbClr val="42FF8A"/>
          </a:solidFill>
          <a:ln w="12700">
            <a:solidFill>
              <a:srgbClr val="333333"/>
            </a:solidFill>
            <a:prstDash val="solid"/>
          </a:ln>
        </p:spPr>
        <p:txBody>
          <a:bodyPr/>
          <a:lstStyle/>
          <a:p>
            <a:endParaRPr lang="en-US"/>
          </a:p>
        </p:txBody>
      </p:sp>
      <p:sp>
        <p:nvSpPr>
          <p:cNvPr id="30" name="Text 28"/>
          <p:cNvSpPr/>
          <p:nvPr/>
        </p:nvSpPr>
        <p:spPr>
          <a:xfrm>
            <a:off x="1371600" y="5074920"/>
            <a:ext cx="9601200" cy="1097280"/>
          </a:xfrm>
          <a:prstGeom prst="rect">
            <a:avLst/>
          </a:prstGeom>
          <a:noFill/>
          <a:ln/>
        </p:spPr>
        <p:txBody>
          <a:bodyPr wrap="square" lIns="0" tIns="0" rIns="0" bIns="0" rtlCol="0" anchor="ctr"/>
          <a:lstStyle/>
          <a:p>
            <a:pPr marL="0" indent="0">
              <a:spcAft>
                <a:spcPts val="400"/>
              </a:spcAft>
              <a:buNone/>
            </a:pPr>
            <a:r>
              <a:rPr lang="en-US" sz="1600" b="1" dirty="0">
                <a:solidFill>
                  <a:srgbClr val="1C2D24"/>
                </a:solidFill>
                <a:latin typeface="Poppins" pitchFamily="34" charset="0"/>
                <a:ea typeface="Poppins" pitchFamily="34" charset="-122"/>
                <a:cs typeface="Poppins" pitchFamily="34" charset="-120"/>
              </a:rPr>
              <a:t>You don't need all six primitives on day one. </a:t>
            </a:r>
            <a:r>
              <a:rPr lang="en-US" sz="1500" dirty="0">
                <a:solidFill>
                  <a:srgbClr val="4F6358"/>
                </a:solidFill>
                <a:latin typeface="Poppins" pitchFamily="34" charset="0"/>
                <a:ea typeface="Poppins" pitchFamily="34" charset="-122"/>
                <a:cs typeface="Poppins" pitchFamily="34" charset="-120"/>
              </a:rPr>
              <a:t>Start with one quality gate. Then add structured specs. Then add architecture. </a:t>
            </a:r>
            <a:endParaRPr lang="en-US" sz="1600" dirty="0"/>
          </a:p>
          <a:p>
            <a:pPr marL="0" indent="0">
              <a:spcAft>
                <a:spcPts val="400"/>
              </a:spcAft>
              <a:buNone/>
            </a:pPr>
            <a:r>
              <a:rPr lang="en-US" sz="1500" b="1" i="1" dirty="0">
                <a:solidFill>
                  <a:srgbClr val="3F8C43"/>
                </a:solidFill>
                <a:latin typeface="Poppins" pitchFamily="34" charset="0"/>
                <a:ea typeface="Poppins" pitchFamily="34" charset="-122"/>
                <a:cs typeface="Poppins" pitchFamily="34" charset="-120"/>
              </a:rPr>
              <a:t>Project 10 benefits from projects 1–9.</a:t>
            </a:r>
            <a:endParaRPr lang="en-US" sz="1600" dirty="0"/>
          </a:p>
        </p:txBody>
      </p:sp>
      <p:sp>
        <p:nvSpPr>
          <p:cNvPr id="31" name="Text 29"/>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32" name="Text 30"/>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EXTERNAL VALIDATION</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000" b="1" dirty="0">
                <a:solidFill>
                  <a:srgbClr val="1C2D24"/>
                </a:solidFill>
                <a:latin typeface="Poppins" pitchFamily="34" charset="0"/>
                <a:ea typeface="Poppins" pitchFamily="34" charset="-122"/>
                <a:cs typeface="Poppins" pitchFamily="34" charset="-120"/>
              </a:rPr>
              <a:t>Same patterns. Different scale.</a:t>
            </a:r>
            <a:endParaRPr lang="en-US" sz="3000" dirty="0"/>
          </a:p>
          <a:p>
            <a:pPr marL="0" indent="0" algn="l">
              <a:buNone/>
            </a:pPr>
            <a:r>
              <a:rPr lang="en-US" sz="3000" b="1" dirty="0">
                <a:solidFill>
                  <a:srgbClr val="3F8C43"/>
                </a:solidFill>
                <a:latin typeface="Poppins" pitchFamily="34" charset="0"/>
                <a:ea typeface="Poppins" pitchFamily="34" charset="-122"/>
                <a:cs typeface="Poppins" pitchFamily="34" charset="-120"/>
              </a:rPr>
              <a:t>Same conclusion.</a:t>
            </a:r>
            <a:endParaRPr lang="en-US" sz="3000" dirty="0"/>
          </a:p>
        </p:txBody>
      </p:sp>
      <p:sp>
        <p:nvSpPr>
          <p:cNvPr id="4" name="Shape 2"/>
          <p:cNvSpPr/>
          <p:nvPr/>
        </p:nvSpPr>
        <p:spPr>
          <a:xfrm>
            <a:off x="548640" y="2606040"/>
            <a:ext cx="5440680" cy="256032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2606040"/>
            <a:ext cx="64008" cy="256032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777240" y="277063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WHAT WE BUILT</a:t>
            </a:r>
            <a:endParaRPr lang="en-US" sz="1000" dirty="0"/>
          </a:p>
        </p:txBody>
      </p:sp>
      <p:sp>
        <p:nvSpPr>
          <p:cNvPr id="7" name="Text 5"/>
          <p:cNvSpPr/>
          <p:nvPr/>
        </p:nvSpPr>
        <p:spPr>
          <a:xfrm>
            <a:off x="777240" y="3108960"/>
            <a:ext cx="5074920" cy="19202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C2D24"/>
                </a:solidFill>
                <a:latin typeface="Poppins" pitchFamily="34" charset="0"/>
                <a:ea typeface="Poppins" pitchFamily="34" charset="-122"/>
                <a:cs typeface="Poppins" pitchFamily="34" charset="-120"/>
              </a:rPr>
              <a:t>Serial pipeline, local hardware</a:t>
            </a:r>
            <a:endParaRPr lang="en-US" sz="1400" dirty="0"/>
          </a:p>
          <a:p>
            <a:pPr marL="342900" indent="-342900">
              <a:spcAft>
                <a:spcPts val="600"/>
              </a:spcAft>
              <a:buSzPct val="100000"/>
              <a:buChar char="■"/>
            </a:pPr>
            <a:r>
              <a:rPr lang="en-US" sz="1400" dirty="0">
                <a:solidFill>
                  <a:srgbClr val="1C2D24"/>
                </a:solidFill>
                <a:latin typeface="Poppins" pitchFamily="34" charset="0"/>
                <a:ea typeface="Poppins" pitchFamily="34" charset="-122"/>
                <a:cs typeface="Poppins" pitchFamily="34" charset="-120"/>
              </a:rPr>
              <a:t>Fine-tuned models in specific seats</a:t>
            </a:r>
            <a:endParaRPr lang="en-US" sz="1400" dirty="0"/>
          </a:p>
          <a:p>
            <a:pPr marL="342900" indent="-342900">
              <a:spcAft>
                <a:spcPts val="600"/>
              </a:spcAft>
              <a:buSzPct val="100000"/>
              <a:buChar char="■"/>
            </a:pPr>
            <a:r>
              <a:rPr lang="en-US" sz="1400" dirty="0">
                <a:solidFill>
                  <a:srgbClr val="1C2D24"/>
                </a:solidFill>
                <a:latin typeface="Poppins" pitchFamily="34" charset="0"/>
                <a:ea typeface="Poppins" pitchFamily="34" charset="-122"/>
                <a:cs typeface="Poppins" pitchFamily="34" charset="-120"/>
              </a:rPr>
              <a:t>Adversarial Player-Coach</a:t>
            </a:r>
            <a:endParaRPr lang="en-US" sz="1400" dirty="0"/>
          </a:p>
        </p:txBody>
      </p:sp>
      <p:sp>
        <p:nvSpPr>
          <p:cNvPr id="8" name="Shape 6"/>
          <p:cNvSpPr/>
          <p:nvPr/>
        </p:nvSpPr>
        <p:spPr>
          <a:xfrm>
            <a:off x="6355080" y="2606040"/>
            <a:ext cx="5440680" cy="2560320"/>
          </a:xfrm>
          <a:prstGeom prst="rect">
            <a:avLst/>
          </a:prstGeom>
          <a:solidFill>
            <a:srgbClr val="FFFFFF">
              <a:alpha val="0"/>
            </a:srgbClr>
          </a:solidFill>
          <a:ln w="9525">
            <a:solidFill>
              <a:srgbClr val="D7DED8"/>
            </a:solidFill>
            <a:prstDash val="solid"/>
          </a:ln>
        </p:spPr>
        <p:txBody>
          <a:bodyPr/>
          <a:lstStyle/>
          <a:p>
            <a:endParaRPr lang="en-US"/>
          </a:p>
        </p:txBody>
      </p:sp>
      <p:sp>
        <p:nvSpPr>
          <p:cNvPr id="9" name="Shape 7"/>
          <p:cNvSpPr/>
          <p:nvPr/>
        </p:nvSpPr>
        <p:spPr>
          <a:xfrm>
            <a:off x="6355080" y="2606040"/>
            <a:ext cx="64008" cy="2560320"/>
          </a:xfrm>
          <a:prstGeom prst="rect">
            <a:avLst/>
          </a:prstGeom>
          <a:solidFill>
            <a:srgbClr val="42FF8A"/>
          </a:solidFill>
          <a:ln w="12700">
            <a:solidFill>
              <a:srgbClr val="42FF8A"/>
            </a:solidFill>
            <a:prstDash val="solid"/>
          </a:ln>
        </p:spPr>
        <p:txBody>
          <a:bodyPr/>
          <a:lstStyle/>
          <a:p>
            <a:endParaRPr lang="en-US"/>
          </a:p>
        </p:txBody>
      </p:sp>
      <p:sp>
        <p:nvSpPr>
          <p:cNvPr id="10" name="Text 8"/>
          <p:cNvSpPr/>
          <p:nvPr/>
        </p:nvSpPr>
        <p:spPr>
          <a:xfrm>
            <a:off x="6583680" y="277063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WHAT FACTORY BUILT INDEPENDENTLY</a:t>
            </a:r>
            <a:endParaRPr lang="en-US" sz="1000" dirty="0"/>
          </a:p>
        </p:txBody>
      </p:sp>
      <p:sp>
        <p:nvSpPr>
          <p:cNvPr id="11" name="Text 9"/>
          <p:cNvSpPr/>
          <p:nvPr/>
        </p:nvSpPr>
        <p:spPr>
          <a:xfrm>
            <a:off x="6583680" y="3108960"/>
            <a:ext cx="5074920" cy="19202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C2D24"/>
                </a:solidFill>
                <a:latin typeface="Poppins" pitchFamily="34" charset="0"/>
                <a:ea typeface="Poppins" pitchFamily="34" charset="-122"/>
                <a:cs typeface="Poppins" pitchFamily="34" charset="-120"/>
              </a:rPr>
              <a:t>Serial execution (16-day missions)</a:t>
            </a:r>
            <a:endParaRPr lang="en-US" sz="1400" dirty="0"/>
          </a:p>
          <a:p>
            <a:pPr marL="342900" indent="-342900">
              <a:spcAft>
                <a:spcPts val="600"/>
              </a:spcAft>
              <a:buSzPct val="100000"/>
              <a:buChar char="■"/>
            </a:pPr>
            <a:r>
              <a:rPr lang="en-US" sz="1400" dirty="0">
                <a:solidFill>
                  <a:srgbClr val="1C2D24"/>
                </a:solidFill>
                <a:latin typeface="Poppins" pitchFamily="34" charset="0"/>
                <a:ea typeface="Poppins" pitchFamily="34" charset="-122"/>
                <a:cs typeface="Poppins" pitchFamily="34" charset="-120"/>
              </a:rPr>
              <a:t>Validation contracts before code</a:t>
            </a:r>
            <a:endParaRPr lang="en-US" sz="1400" dirty="0"/>
          </a:p>
          <a:p>
            <a:pPr marL="342900" indent="-342900">
              <a:spcAft>
                <a:spcPts val="600"/>
              </a:spcAft>
              <a:buSzPct val="100000"/>
              <a:buChar char="■"/>
            </a:pPr>
            <a:r>
              <a:rPr lang="en-US" sz="1400" dirty="0">
                <a:solidFill>
                  <a:srgbClr val="1C2D24"/>
                </a:solidFill>
                <a:latin typeface="Poppins" pitchFamily="34" charset="0"/>
                <a:ea typeface="Poppins" pitchFamily="34" charset="-122"/>
                <a:cs typeface="Poppins" pitchFamily="34" charset="-120"/>
              </a:rPr>
              <a:t>Adversarial validation, structured handoffs</a:t>
            </a:r>
            <a:endParaRPr lang="en-US" sz="1400" dirty="0"/>
          </a:p>
        </p:txBody>
      </p:sp>
      <p:sp>
        <p:nvSpPr>
          <p:cNvPr id="12" name="Shape 10"/>
          <p:cNvSpPr/>
          <p:nvPr/>
        </p:nvSpPr>
        <p:spPr>
          <a:xfrm>
            <a:off x="1280160" y="5486400"/>
            <a:ext cx="9601200" cy="640080"/>
          </a:xfrm>
          <a:prstGeom prst="rect">
            <a:avLst/>
          </a:prstGeom>
          <a:solidFill>
            <a:srgbClr val="F5F5F5"/>
          </a:solidFill>
          <a:ln w="6350">
            <a:solidFill>
              <a:srgbClr val="D7DED8"/>
            </a:solidFill>
            <a:prstDash val="solid"/>
          </a:ln>
        </p:spPr>
        <p:txBody>
          <a:bodyPr/>
          <a:lstStyle/>
          <a:p>
            <a:endParaRPr lang="en-US"/>
          </a:p>
        </p:txBody>
      </p:sp>
      <p:sp>
        <p:nvSpPr>
          <p:cNvPr id="13" name="Shape 11"/>
          <p:cNvSpPr/>
          <p:nvPr/>
        </p:nvSpPr>
        <p:spPr>
          <a:xfrm>
            <a:off x="1280160" y="5486400"/>
            <a:ext cx="64008" cy="640080"/>
          </a:xfrm>
          <a:prstGeom prst="rect">
            <a:avLst/>
          </a:prstGeom>
          <a:solidFill>
            <a:srgbClr val="42FF8A"/>
          </a:solidFill>
          <a:ln w="12700">
            <a:solidFill>
              <a:srgbClr val="333333"/>
            </a:solidFill>
            <a:prstDash val="solid"/>
          </a:ln>
        </p:spPr>
        <p:txBody>
          <a:bodyPr/>
          <a:lstStyle/>
          <a:p>
            <a:endParaRPr lang="en-US"/>
          </a:p>
        </p:txBody>
      </p:sp>
      <p:sp>
        <p:nvSpPr>
          <p:cNvPr id="14" name="Text 12"/>
          <p:cNvSpPr/>
          <p:nvPr/>
        </p:nvSpPr>
        <p:spPr>
          <a:xfrm>
            <a:off x="1508760" y="5486400"/>
            <a:ext cx="9326880" cy="640080"/>
          </a:xfrm>
          <a:prstGeom prst="rect">
            <a:avLst/>
          </a:prstGeom>
          <a:noFill/>
          <a:ln/>
        </p:spPr>
        <p:txBody>
          <a:bodyPr wrap="square" lIns="0" tIns="0" rIns="0" bIns="0" rtlCol="0" anchor="ctr"/>
          <a:lstStyle/>
          <a:p>
            <a:pPr marL="0" indent="0">
              <a:buNone/>
            </a:pPr>
            <a:r>
              <a:rPr lang="en-US" sz="1600" b="1" dirty="0">
                <a:solidFill>
                  <a:srgbClr val="1C2D24"/>
                </a:solidFill>
                <a:latin typeface="Poppins" pitchFamily="34" charset="0"/>
                <a:ea typeface="Poppins" pitchFamily="34" charset="-122"/>
                <a:cs typeface="Poppins" pitchFamily="34" charset="-120"/>
              </a:rPr>
              <a:t>Structure and discipline </a:t>
            </a:r>
            <a:r>
              <a:rPr lang="en-US" sz="1600" b="1" i="1" dirty="0">
                <a:solidFill>
                  <a:srgbClr val="3F8C43"/>
                </a:solidFill>
                <a:latin typeface="Poppins" pitchFamily="34" charset="0"/>
                <a:ea typeface="Poppins" pitchFamily="34" charset="-122"/>
                <a:cs typeface="Poppins" pitchFamily="34" charset="-120"/>
              </a:rPr>
              <a:t>beat raw model capability.</a:t>
            </a:r>
            <a:endParaRPr lang="en-US" sz="1600" dirty="0"/>
          </a:p>
        </p:txBody>
      </p:sp>
      <p:sp>
        <p:nvSpPr>
          <p:cNvPr id="15" name="Text 13"/>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16" name="Text 14"/>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ORGANISATIONAL REALITY</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000" b="1" dirty="0">
                <a:solidFill>
                  <a:srgbClr val="1C2D24"/>
                </a:solidFill>
                <a:latin typeface="Poppins" pitchFamily="34" charset="0"/>
                <a:ea typeface="Poppins" pitchFamily="34" charset="-122"/>
                <a:cs typeface="Poppins" pitchFamily="34" charset="-120"/>
              </a:rPr>
              <a:t>Productivity vs Governance —</a:t>
            </a:r>
            <a:endParaRPr lang="en-US" sz="3000" dirty="0"/>
          </a:p>
          <a:p>
            <a:pPr marL="0" indent="0" algn="l">
              <a:buNone/>
            </a:pPr>
            <a:r>
              <a:rPr lang="en-US" sz="3000" b="1" dirty="0">
                <a:solidFill>
                  <a:srgbClr val="3F8C43"/>
                </a:solidFill>
                <a:latin typeface="Poppins" pitchFamily="34" charset="0"/>
                <a:ea typeface="Poppins" pitchFamily="34" charset="-122"/>
                <a:cs typeface="Poppins" pitchFamily="34" charset="-120"/>
              </a:rPr>
              <a:t>the factory resolves the tension.</a:t>
            </a:r>
            <a:endParaRPr lang="en-US" sz="3000" dirty="0"/>
          </a:p>
        </p:txBody>
      </p:sp>
      <p:sp>
        <p:nvSpPr>
          <p:cNvPr id="4" name="Shape 2"/>
          <p:cNvSpPr/>
          <p:nvPr/>
        </p:nvSpPr>
        <p:spPr>
          <a:xfrm>
            <a:off x="548640" y="2743200"/>
            <a:ext cx="5440680" cy="320040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48640" y="2743200"/>
            <a:ext cx="64008" cy="320040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777240" y="290779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THE TENSION</a:t>
            </a:r>
            <a:endParaRPr lang="en-US" sz="1000" dirty="0"/>
          </a:p>
        </p:txBody>
      </p:sp>
      <p:sp>
        <p:nvSpPr>
          <p:cNvPr id="7" name="Text 5"/>
          <p:cNvSpPr/>
          <p:nvPr/>
        </p:nvSpPr>
        <p:spPr>
          <a:xfrm>
            <a:off x="777240" y="3246120"/>
            <a:ext cx="5074920" cy="2560320"/>
          </a:xfrm>
          <a:prstGeom prst="rect">
            <a:avLst/>
          </a:prstGeom>
          <a:noFill/>
          <a:ln/>
        </p:spPr>
        <p:txBody>
          <a:bodyPr wrap="square" lIns="0" tIns="0" rIns="0" bIns="0" rtlCol="0" anchor="t"/>
          <a:lstStyle/>
          <a:p>
            <a:pPr marL="342900" indent="-342900">
              <a:spcAft>
                <a:spcPts val="800"/>
              </a:spcAft>
              <a:buSzPct val="100000"/>
              <a:buChar char="■"/>
            </a:pPr>
            <a:r>
              <a:rPr lang="en-US" sz="1300" b="1" dirty="0">
                <a:solidFill>
                  <a:srgbClr val="1C2D24"/>
                </a:solidFill>
                <a:latin typeface="Poppins" pitchFamily="34" charset="0"/>
                <a:ea typeface="Poppins" pitchFamily="34" charset="-122"/>
                <a:cs typeface="Poppins" pitchFamily="34" charset="-120"/>
              </a:rPr>
              <a:t>Leadership wants </a:t>
            </a:r>
            <a:r>
              <a:rPr lang="en-US" sz="1300" dirty="0">
                <a:solidFill>
                  <a:srgbClr val="4F6358"/>
                </a:solidFill>
                <a:latin typeface="Poppins" pitchFamily="34" charset="0"/>
                <a:ea typeface="Poppins" pitchFamily="34" charset="-122"/>
                <a:cs typeface="Poppins" pitchFamily="34" charset="-120"/>
              </a:rPr>
              <a:t>governance, standards, engineering principles.</a:t>
            </a:r>
            <a:endParaRPr lang="en-US" sz="1300" dirty="0"/>
          </a:p>
          <a:p>
            <a:pPr marL="342900" indent="-342900">
              <a:spcAft>
                <a:spcPts val="800"/>
              </a:spcAft>
              <a:buSzPct val="100000"/>
              <a:buChar char="■"/>
            </a:pPr>
            <a:r>
              <a:rPr lang="en-US" sz="1300" b="1" dirty="0">
                <a:solidFill>
                  <a:srgbClr val="1C2D24"/>
                </a:solidFill>
                <a:latin typeface="Poppins" pitchFamily="34" charset="0"/>
                <a:ea typeface="Poppins" pitchFamily="34" charset="-122"/>
                <a:cs typeface="Poppins" pitchFamily="34" charset="-120"/>
              </a:rPr>
              <a:t>Developers want </a:t>
            </a:r>
            <a:r>
              <a:rPr lang="en-US" sz="1300" dirty="0">
                <a:solidFill>
                  <a:srgbClr val="4F6358"/>
                </a:solidFill>
                <a:latin typeface="Poppins" pitchFamily="34" charset="0"/>
                <a:ea typeface="Poppins" pitchFamily="34" charset="-122"/>
                <a:cs typeface="Poppins" pitchFamily="34" charset="-120"/>
              </a:rPr>
              <a:t>productivity, less friction.</a:t>
            </a:r>
            <a:endParaRPr lang="en-US" sz="1300" dirty="0"/>
          </a:p>
          <a:p>
            <a:pPr marL="342900" indent="-342900">
              <a:spcAft>
                <a:spcPts val="800"/>
              </a:spcAft>
              <a:buSzPct val="100000"/>
              <a:buChar char="■"/>
            </a:pPr>
            <a:r>
              <a:rPr lang="en-US" sz="1300" b="1" dirty="0">
                <a:solidFill>
                  <a:srgbClr val="3F8C43"/>
                </a:solidFill>
                <a:latin typeface="Poppins" pitchFamily="34" charset="0"/>
                <a:ea typeface="Poppins" pitchFamily="34" charset="-122"/>
                <a:cs typeface="Poppins" pitchFamily="34" charset="-120"/>
              </a:rPr>
              <a:t>Result</a:t>
            </a:r>
            <a:r>
              <a:rPr lang="en-US" sz="1300" i="1" dirty="0">
                <a:solidFill>
                  <a:srgbClr val="4F6358"/>
                </a:solidFill>
                <a:latin typeface="Poppins" pitchFamily="34" charset="0"/>
                <a:ea typeface="Poppins" pitchFamily="34" charset="-122"/>
                <a:cs typeface="Poppins" pitchFamily="34" charset="-120"/>
              </a:rPr>
              <a:t> — more governance = more friction = less AI productivity gain.</a:t>
            </a:r>
            <a:endParaRPr lang="en-US" sz="1300" dirty="0"/>
          </a:p>
        </p:txBody>
      </p:sp>
      <p:sp>
        <p:nvSpPr>
          <p:cNvPr id="8" name="Shape 6"/>
          <p:cNvSpPr/>
          <p:nvPr/>
        </p:nvSpPr>
        <p:spPr>
          <a:xfrm>
            <a:off x="6355080" y="2743200"/>
            <a:ext cx="5440680" cy="3200400"/>
          </a:xfrm>
          <a:prstGeom prst="rect">
            <a:avLst/>
          </a:prstGeom>
          <a:solidFill>
            <a:srgbClr val="FFFFFF">
              <a:alpha val="0"/>
            </a:srgbClr>
          </a:solidFill>
          <a:ln w="9525">
            <a:solidFill>
              <a:srgbClr val="D7DED8"/>
            </a:solidFill>
            <a:prstDash val="solid"/>
          </a:ln>
        </p:spPr>
        <p:txBody>
          <a:bodyPr/>
          <a:lstStyle/>
          <a:p>
            <a:endParaRPr lang="en-US"/>
          </a:p>
        </p:txBody>
      </p:sp>
      <p:sp>
        <p:nvSpPr>
          <p:cNvPr id="9" name="Shape 7"/>
          <p:cNvSpPr/>
          <p:nvPr/>
        </p:nvSpPr>
        <p:spPr>
          <a:xfrm>
            <a:off x="6355080" y="2743200"/>
            <a:ext cx="64008" cy="3200400"/>
          </a:xfrm>
          <a:prstGeom prst="rect">
            <a:avLst/>
          </a:prstGeom>
          <a:solidFill>
            <a:srgbClr val="42FF8A"/>
          </a:solidFill>
          <a:ln w="12700">
            <a:solidFill>
              <a:srgbClr val="42FF8A"/>
            </a:solidFill>
            <a:prstDash val="solid"/>
          </a:ln>
        </p:spPr>
        <p:txBody>
          <a:bodyPr/>
          <a:lstStyle/>
          <a:p>
            <a:endParaRPr lang="en-US"/>
          </a:p>
        </p:txBody>
      </p:sp>
      <p:sp>
        <p:nvSpPr>
          <p:cNvPr id="10" name="Text 8"/>
          <p:cNvSpPr/>
          <p:nvPr/>
        </p:nvSpPr>
        <p:spPr>
          <a:xfrm>
            <a:off x="6583680" y="2907792"/>
            <a:ext cx="507492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HOW THE FACTORY RESOLVES IT</a:t>
            </a:r>
            <a:endParaRPr lang="en-US" sz="1000" dirty="0"/>
          </a:p>
        </p:txBody>
      </p:sp>
      <p:sp>
        <p:nvSpPr>
          <p:cNvPr id="11" name="Text 9"/>
          <p:cNvSpPr/>
          <p:nvPr/>
        </p:nvSpPr>
        <p:spPr>
          <a:xfrm>
            <a:off x="6583680" y="3246120"/>
            <a:ext cx="5074920" cy="2560320"/>
          </a:xfrm>
          <a:prstGeom prst="rect">
            <a:avLst/>
          </a:prstGeom>
          <a:noFill/>
          <a:ln/>
        </p:spPr>
        <p:txBody>
          <a:bodyPr wrap="square" lIns="0" tIns="0" rIns="0" bIns="0" rtlCol="0" anchor="t"/>
          <a:lstStyle/>
          <a:p>
            <a:pPr marL="342900" indent="-342900">
              <a:spcAft>
                <a:spcPts val="500"/>
              </a:spcAft>
              <a:buSzPct val="100000"/>
              <a:buChar char="■"/>
            </a:pPr>
            <a:r>
              <a:rPr lang="en-US" sz="1300" dirty="0">
                <a:solidFill>
                  <a:srgbClr val="4F6358"/>
                </a:solidFill>
                <a:latin typeface="Poppins" pitchFamily="34" charset="0"/>
                <a:ea typeface="Poppins" pitchFamily="34" charset="-122"/>
                <a:cs typeface="Poppins" pitchFamily="34" charset="-120"/>
              </a:rPr>
              <a:t>Architecture decisions as </a:t>
            </a:r>
            <a:r>
              <a:rPr lang="en-US" sz="1300" b="1" dirty="0">
                <a:solidFill>
                  <a:srgbClr val="1C2D24"/>
                </a:solidFill>
                <a:latin typeface="Poppins" pitchFamily="34" charset="0"/>
                <a:ea typeface="Poppins" pitchFamily="34" charset="-122"/>
                <a:cs typeface="Poppins" pitchFamily="34" charset="-120"/>
              </a:rPr>
              <a:t>context</a:t>
            </a:r>
            <a:r>
              <a:rPr lang="en-US" sz="1300" dirty="0">
                <a:solidFill>
                  <a:srgbClr val="4F6358"/>
                </a:solidFill>
                <a:latin typeface="Poppins" pitchFamily="34" charset="0"/>
                <a:ea typeface="Poppins" pitchFamily="34" charset="-122"/>
                <a:cs typeface="Poppins" pitchFamily="34" charset="-120"/>
              </a:rPr>
              <a:t>, not gates</a:t>
            </a:r>
            <a:endParaRPr lang="en-US" sz="1300" dirty="0"/>
          </a:p>
          <a:p>
            <a:pPr marL="342900" indent="-342900">
              <a:spcAft>
                <a:spcPts val="500"/>
              </a:spcAft>
              <a:buSzPct val="100000"/>
              <a:buChar char="■"/>
            </a:pPr>
            <a:r>
              <a:rPr lang="en-US" sz="1300" dirty="0">
                <a:solidFill>
                  <a:srgbClr val="4F6358"/>
                </a:solidFill>
                <a:latin typeface="Poppins" pitchFamily="34" charset="0"/>
                <a:ea typeface="Poppins" pitchFamily="34" charset="-122"/>
                <a:cs typeface="Poppins" pitchFamily="34" charset="-120"/>
              </a:rPr>
              <a:t>Adversarial validation as </a:t>
            </a:r>
            <a:r>
              <a:rPr lang="en-US" sz="1300" b="1" dirty="0">
                <a:solidFill>
                  <a:srgbClr val="1C2D24"/>
                </a:solidFill>
                <a:latin typeface="Poppins" pitchFamily="34" charset="0"/>
                <a:ea typeface="Poppins" pitchFamily="34" charset="-122"/>
                <a:cs typeface="Poppins" pitchFamily="34" charset="-120"/>
              </a:rPr>
              <a:t>automated quality gate</a:t>
            </a:r>
            <a:endParaRPr lang="en-US" sz="1300" dirty="0"/>
          </a:p>
          <a:p>
            <a:pPr marL="342900" indent="-342900">
              <a:spcAft>
                <a:spcPts val="500"/>
              </a:spcAft>
              <a:buSzPct val="100000"/>
              <a:buChar char="■"/>
            </a:pPr>
            <a:r>
              <a:rPr lang="en-US" sz="1300" dirty="0">
                <a:solidFill>
                  <a:srgbClr val="4F6358"/>
                </a:solidFill>
                <a:latin typeface="Poppins" pitchFamily="34" charset="0"/>
                <a:ea typeface="Poppins" pitchFamily="34" charset="-122"/>
                <a:cs typeface="Poppins" pitchFamily="34" charset="-120"/>
              </a:rPr>
              <a:t>Memory as </a:t>
            </a:r>
            <a:r>
              <a:rPr lang="en-US" sz="1300" b="1" dirty="0">
                <a:solidFill>
                  <a:srgbClr val="1C2D24"/>
                </a:solidFill>
                <a:latin typeface="Poppins" pitchFamily="34" charset="0"/>
                <a:ea typeface="Poppins" pitchFamily="34" charset="-122"/>
                <a:cs typeface="Poppins" pitchFamily="34" charset="-120"/>
              </a:rPr>
              <a:t>institutional knowledge</a:t>
            </a:r>
            <a:endParaRPr lang="en-US" sz="1300" dirty="0"/>
          </a:p>
          <a:p>
            <a:pPr marL="0" indent="0">
              <a:spcAft>
                <a:spcPts val="500"/>
              </a:spcAft>
              <a:buNone/>
            </a:pPr>
            <a:r>
              <a:rPr lang="en-US" sz="400" dirty="0">
                <a:solidFill>
                  <a:srgbClr val="000000"/>
                </a:solidFill>
                <a:latin typeface="Poppins" pitchFamily="34" charset="0"/>
                <a:ea typeface="Poppins" pitchFamily="34" charset="-122"/>
                <a:cs typeface="Poppins" pitchFamily="34" charset="-120"/>
              </a:rPr>
              <a:t> </a:t>
            </a:r>
            <a:endParaRPr lang="en-US" sz="1300" dirty="0"/>
          </a:p>
          <a:p>
            <a:pPr marL="0" indent="0">
              <a:spcAft>
                <a:spcPts val="500"/>
              </a:spcAft>
              <a:buNone/>
            </a:pPr>
            <a:r>
              <a:rPr lang="en-US" sz="1400" b="1" i="1" dirty="0">
                <a:solidFill>
                  <a:srgbClr val="3F8C43"/>
                </a:solidFill>
                <a:latin typeface="Poppins" pitchFamily="34" charset="0"/>
                <a:ea typeface="Poppins" pitchFamily="34" charset="-122"/>
                <a:cs typeface="Poppins" pitchFamily="34" charset="-120"/>
              </a:rPr>
              <a:t>Governance is IN the process,</a:t>
            </a:r>
            <a:endParaRPr lang="en-US" sz="1300" dirty="0"/>
          </a:p>
          <a:p>
            <a:pPr marL="0" indent="0">
              <a:spcAft>
                <a:spcPts val="500"/>
              </a:spcAft>
              <a:buNone/>
            </a:pPr>
            <a:r>
              <a:rPr lang="en-US" sz="1400" b="1" i="1" dirty="0">
                <a:solidFill>
                  <a:srgbClr val="3F8C43"/>
                </a:solidFill>
                <a:latin typeface="Poppins" pitchFamily="34" charset="0"/>
                <a:ea typeface="Poppins" pitchFamily="34" charset="-122"/>
                <a:cs typeface="Poppins" pitchFamily="34" charset="-120"/>
              </a:rPr>
              <a:t>not ON TOP of it.</a:t>
            </a:r>
            <a:endParaRPr lang="en-US" sz="1300" dirty="0"/>
          </a:p>
        </p:txBody>
      </p:sp>
      <p:sp>
        <p:nvSpPr>
          <p:cNvPr id="12" name="Text 10"/>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13" name="Text 11"/>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TOOLING BORN FROM USE</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2800" b="1" dirty="0">
                <a:solidFill>
                  <a:srgbClr val="1C2D24"/>
                </a:solidFill>
                <a:latin typeface="Poppins" pitchFamily="34" charset="0"/>
                <a:ea typeface="Poppins" pitchFamily="34" charset="-122"/>
                <a:cs typeface="Poppins" pitchFamily="34" charset="-120"/>
              </a:rPr>
              <a:t>Don't design the process then build tools.</a:t>
            </a:r>
            <a:endParaRPr lang="en-US" sz="2800" dirty="0"/>
          </a:p>
          <a:p>
            <a:pPr marL="0" indent="0" algn="l">
              <a:buNone/>
            </a:pPr>
            <a:r>
              <a:rPr lang="en-US" sz="2800" b="1" dirty="0">
                <a:solidFill>
                  <a:srgbClr val="3F8C43"/>
                </a:solidFill>
                <a:latin typeface="Poppins" pitchFamily="34" charset="0"/>
                <a:ea typeface="Poppins" pitchFamily="34" charset="-122"/>
                <a:cs typeface="Poppins" pitchFamily="34" charset="-120"/>
              </a:rPr>
              <a:t>Discover the process, then encode it.</a:t>
            </a:r>
            <a:endParaRPr lang="en-US" sz="2800" dirty="0"/>
          </a:p>
        </p:txBody>
      </p:sp>
      <p:sp>
        <p:nvSpPr>
          <p:cNvPr id="4" name="Shape 2"/>
          <p:cNvSpPr/>
          <p:nvPr/>
        </p:nvSpPr>
        <p:spPr>
          <a:xfrm>
            <a:off x="502920" y="2788920"/>
            <a:ext cx="2743200" cy="228600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02920" y="2788920"/>
            <a:ext cx="64008" cy="228600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731520" y="2971800"/>
            <a:ext cx="457200" cy="548640"/>
          </a:xfrm>
          <a:prstGeom prst="rect">
            <a:avLst/>
          </a:prstGeom>
          <a:noFill/>
          <a:ln/>
        </p:spPr>
        <p:txBody>
          <a:bodyPr wrap="square" lIns="0" tIns="0" rIns="0" bIns="0" rtlCol="0" anchor="t"/>
          <a:lstStyle/>
          <a:p>
            <a:pPr marL="0" indent="0">
              <a:buNone/>
            </a:pPr>
            <a:r>
              <a:rPr lang="en-US" sz="3200" b="1" dirty="0">
                <a:solidFill>
                  <a:srgbClr val="3F8C43"/>
                </a:solidFill>
                <a:latin typeface="Poppins" pitchFamily="34" charset="0"/>
                <a:ea typeface="Poppins" pitchFamily="34" charset="-122"/>
                <a:cs typeface="Poppins" pitchFamily="34" charset="-120"/>
              </a:rPr>
              <a:t>①</a:t>
            </a:r>
            <a:endParaRPr lang="en-US" sz="3200" dirty="0"/>
          </a:p>
        </p:txBody>
      </p:sp>
      <p:sp>
        <p:nvSpPr>
          <p:cNvPr id="7" name="Text 5"/>
          <p:cNvSpPr/>
          <p:nvPr/>
        </p:nvSpPr>
        <p:spPr>
          <a:xfrm>
            <a:off x="1280160" y="3081528"/>
            <a:ext cx="1828800" cy="457200"/>
          </a:xfrm>
          <a:prstGeom prst="rect">
            <a:avLst/>
          </a:prstGeom>
          <a:noFill/>
          <a:ln/>
        </p:spPr>
        <p:txBody>
          <a:bodyPr wrap="square" lIns="0" tIns="0" rIns="0" bIns="0" rtlCol="0" anchor="ctr"/>
          <a:lstStyle/>
          <a:p>
            <a:pPr marL="0" indent="0">
              <a:buNone/>
            </a:pPr>
            <a:r>
              <a:rPr lang="en-US" sz="1700" b="1" dirty="0">
                <a:solidFill>
                  <a:srgbClr val="1C2D24"/>
                </a:solidFill>
                <a:latin typeface="Poppins" pitchFamily="34" charset="0"/>
                <a:ea typeface="Poppins" pitchFamily="34" charset="-122"/>
                <a:cs typeface="Poppins" pitchFamily="34" charset="-120"/>
              </a:rPr>
              <a:t>Use</a:t>
            </a:r>
            <a:endParaRPr lang="en-US" sz="1700" dirty="0"/>
          </a:p>
        </p:txBody>
      </p:sp>
      <p:sp>
        <p:nvSpPr>
          <p:cNvPr id="8" name="Text 6"/>
          <p:cNvSpPr/>
          <p:nvPr/>
        </p:nvSpPr>
        <p:spPr>
          <a:xfrm>
            <a:off x="731520" y="3703320"/>
            <a:ext cx="2377440" cy="1234440"/>
          </a:xfrm>
          <a:prstGeom prst="rect">
            <a:avLst/>
          </a:prstGeom>
          <a:noFill/>
          <a:ln/>
        </p:spPr>
        <p:txBody>
          <a:bodyPr wrap="square" lIns="0" tIns="0" rIns="0" bIns="0" rtlCol="0" anchor="t"/>
          <a:lstStyle/>
          <a:p>
            <a:pPr marL="0" indent="0">
              <a:buNone/>
            </a:pPr>
            <a:r>
              <a:rPr lang="en-US" sz="1200" dirty="0">
                <a:solidFill>
                  <a:srgbClr val="4F6358"/>
                </a:solidFill>
                <a:latin typeface="Poppins" pitchFamily="34" charset="0"/>
                <a:ea typeface="Poppins" pitchFamily="34" charset="-122"/>
                <a:cs typeface="Poppins" pitchFamily="34" charset="-120"/>
              </a:rPr>
              <a:t>Use AI coding tools (Claude Code, Cursor) manually for real work.</a:t>
            </a:r>
            <a:endParaRPr lang="en-US" sz="1200" dirty="0"/>
          </a:p>
        </p:txBody>
      </p:sp>
      <p:sp>
        <p:nvSpPr>
          <p:cNvPr id="9" name="Shape 7"/>
          <p:cNvSpPr/>
          <p:nvPr/>
        </p:nvSpPr>
        <p:spPr>
          <a:xfrm>
            <a:off x="3383280" y="2788920"/>
            <a:ext cx="2743200" cy="2286000"/>
          </a:xfrm>
          <a:prstGeom prst="rect">
            <a:avLst/>
          </a:prstGeom>
          <a:solidFill>
            <a:srgbClr val="FFFFFF">
              <a:alpha val="0"/>
            </a:srgbClr>
          </a:solidFill>
          <a:ln w="9525">
            <a:solidFill>
              <a:srgbClr val="D7DED8"/>
            </a:solidFill>
            <a:prstDash val="solid"/>
          </a:ln>
        </p:spPr>
        <p:txBody>
          <a:bodyPr/>
          <a:lstStyle/>
          <a:p>
            <a:endParaRPr lang="en-US"/>
          </a:p>
        </p:txBody>
      </p:sp>
      <p:sp>
        <p:nvSpPr>
          <p:cNvPr id="10" name="Shape 8"/>
          <p:cNvSpPr/>
          <p:nvPr/>
        </p:nvSpPr>
        <p:spPr>
          <a:xfrm>
            <a:off x="3383280" y="2788920"/>
            <a:ext cx="64008" cy="2286000"/>
          </a:xfrm>
          <a:prstGeom prst="rect">
            <a:avLst/>
          </a:prstGeom>
          <a:solidFill>
            <a:srgbClr val="3F8C43"/>
          </a:solidFill>
          <a:ln w="12700">
            <a:solidFill>
              <a:srgbClr val="3F8C43"/>
            </a:solidFill>
            <a:prstDash val="solid"/>
          </a:ln>
        </p:spPr>
        <p:txBody>
          <a:bodyPr/>
          <a:lstStyle/>
          <a:p>
            <a:endParaRPr lang="en-US"/>
          </a:p>
        </p:txBody>
      </p:sp>
      <p:sp>
        <p:nvSpPr>
          <p:cNvPr id="11" name="Text 9"/>
          <p:cNvSpPr/>
          <p:nvPr/>
        </p:nvSpPr>
        <p:spPr>
          <a:xfrm>
            <a:off x="3611880" y="2971800"/>
            <a:ext cx="457200" cy="548640"/>
          </a:xfrm>
          <a:prstGeom prst="rect">
            <a:avLst/>
          </a:prstGeom>
          <a:noFill/>
          <a:ln/>
        </p:spPr>
        <p:txBody>
          <a:bodyPr wrap="square" lIns="0" tIns="0" rIns="0" bIns="0" rtlCol="0" anchor="t"/>
          <a:lstStyle/>
          <a:p>
            <a:pPr marL="0" indent="0">
              <a:buNone/>
            </a:pPr>
            <a:r>
              <a:rPr lang="en-US" sz="3200" b="1" dirty="0">
                <a:solidFill>
                  <a:srgbClr val="3F8C43"/>
                </a:solidFill>
                <a:latin typeface="Poppins" pitchFamily="34" charset="0"/>
                <a:ea typeface="Poppins" pitchFamily="34" charset="-122"/>
                <a:cs typeface="Poppins" pitchFamily="34" charset="-120"/>
              </a:rPr>
              <a:t>②</a:t>
            </a:r>
            <a:endParaRPr lang="en-US" sz="3200" dirty="0"/>
          </a:p>
        </p:txBody>
      </p:sp>
      <p:sp>
        <p:nvSpPr>
          <p:cNvPr id="12" name="Text 10"/>
          <p:cNvSpPr/>
          <p:nvPr/>
        </p:nvSpPr>
        <p:spPr>
          <a:xfrm>
            <a:off x="4160520" y="3081528"/>
            <a:ext cx="1828800" cy="457200"/>
          </a:xfrm>
          <a:prstGeom prst="rect">
            <a:avLst/>
          </a:prstGeom>
          <a:noFill/>
          <a:ln/>
        </p:spPr>
        <p:txBody>
          <a:bodyPr wrap="square" lIns="0" tIns="0" rIns="0" bIns="0" rtlCol="0" anchor="ctr"/>
          <a:lstStyle/>
          <a:p>
            <a:pPr marL="0" indent="0">
              <a:buNone/>
            </a:pPr>
            <a:r>
              <a:rPr lang="en-US" sz="1700" b="1" dirty="0">
                <a:solidFill>
                  <a:srgbClr val="1C2D24"/>
                </a:solidFill>
                <a:latin typeface="Poppins" pitchFamily="34" charset="0"/>
                <a:ea typeface="Poppins" pitchFamily="34" charset="-122"/>
                <a:cs typeface="Poppins" pitchFamily="34" charset="-120"/>
              </a:rPr>
              <a:t>Spot</a:t>
            </a:r>
            <a:endParaRPr lang="en-US" sz="1700" dirty="0"/>
          </a:p>
        </p:txBody>
      </p:sp>
      <p:sp>
        <p:nvSpPr>
          <p:cNvPr id="13" name="Text 11"/>
          <p:cNvSpPr/>
          <p:nvPr/>
        </p:nvSpPr>
        <p:spPr>
          <a:xfrm>
            <a:off x="3611880" y="3703320"/>
            <a:ext cx="2377440" cy="1234440"/>
          </a:xfrm>
          <a:prstGeom prst="rect">
            <a:avLst/>
          </a:prstGeom>
          <a:noFill/>
          <a:ln/>
        </p:spPr>
        <p:txBody>
          <a:bodyPr wrap="square" lIns="0" tIns="0" rIns="0" bIns="0" rtlCol="0" anchor="t"/>
          <a:lstStyle/>
          <a:p>
            <a:pPr marL="0" indent="0">
              <a:buNone/>
            </a:pPr>
            <a:r>
              <a:rPr lang="en-US" sz="1200" dirty="0">
                <a:solidFill>
                  <a:srgbClr val="4F6358"/>
                </a:solidFill>
                <a:latin typeface="Poppins" pitchFamily="34" charset="0"/>
                <a:ea typeface="Poppins" pitchFamily="34" charset="-122"/>
                <a:cs typeface="Poppins" pitchFamily="34" charset="-120"/>
              </a:rPr>
              <a:t>Notice a pattern you do repeatedly across projects.</a:t>
            </a:r>
            <a:endParaRPr lang="en-US" sz="1200" dirty="0"/>
          </a:p>
        </p:txBody>
      </p:sp>
      <p:sp>
        <p:nvSpPr>
          <p:cNvPr id="14" name="Shape 12"/>
          <p:cNvSpPr/>
          <p:nvPr/>
        </p:nvSpPr>
        <p:spPr>
          <a:xfrm>
            <a:off x="6263640" y="2788920"/>
            <a:ext cx="2743200" cy="2286000"/>
          </a:xfrm>
          <a:prstGeom prst="rect">
            <a:avLst/>
          </a:prstGeom>
          <a:solidFill>
            <a:srgbClr val="FFFFFF">
              <a:alpha val="0"/>
            </a:srgbClr>
          </a:solidFill>
          <a:ln w="9525">
            <a:solidFill>
              <a:srgbClr val="D7DED8"/>
            </a:solidFill>
            <a:prstDash val="solid"/>
          </a:ln>
        </p:spPr>
        <p:txBody>
          <a:bodyPr/>
          <a:lstStyle/>
          <a:p>
            <a:endParaRPr lang="en-US"/>
          </a:p>
        </p:txBody>
      </p:sp>
      <p:sp>
        <p:nvSpPr>
          <p:cNvPr id="15" name="Shape 13"/>
          <p:cNvSpPr/>
          <p:nvPr/>
        </p:nvSpPr>
        <p:spPr>
          <a:xfrm>
            <a:off x="6263640" y="2788920"/>
            <a:ext cx="64008" cy="2286000"/>
          </a:xfrm>
          <a:prstGeom prst="rect">
            <a:avLst/>
          </a:prstGeom>
          <a:solidFill>
            <a:srgbClr val="3F8C43"/>
          </a:solidFill>
          <a:ln w="12700">
            <a:solidFill>
              <a:srgbClr val="3F8C43"/>
            </a:solidFill>
            <a:prstDash val="solid"/>
          </a:ln>
        </p:spPr>
        <p:txBody>
          <a:bodyPr/>
          <a:lstStyle/>
          <a:p>
            <a:endParaRPr lang="en-US"/>
          </a:p>
        </p:txBody>
      </p:sp>
      <p:sp>
        <p:nvSpPr>
          <p:cNvPr id="16" name="Text 14"/>
          <p:cNvSpPr/>
          <p:nvPr/>
        </p:nvSpPr>
        <p:spPr>
          <a:xfrm>
            <a:off x="6492240" y="2971800"/>
            <a:ext cx="457200" cy="548640"/>
          </a:xfrm>
          <a:prstGeom prst="rect">
            <a:avLst/>
          </a:prstGeom>
          <a:noFill/>
          <a:ln/>
        </p:spPr>
        <p:txBody>
          <a:bodyPr wrap="square" lIns="0" tIns="0" rIns="0" bIns="0" rtlCol="0" anchor="t"/>
          <a:lstStyle/>
          <a:p>
            <a:pPr marL="0" indent="0">
              <a:buNone/>
            </a:pPr>
            <a:r>
              <a:rPr lang="en-US" sz="3200" b="1" dirty="0">
                <a:solidFill>
                  <a:srgbClr val="3F8C43"/>
                </a:solidFill>
                <a:latin typeface="Poppins" pitchFamily="34" charset="0"/>
                <a:ea typeface="Poppins" pitchFamily="34" charset="-122"/>
                <a:cs typeface="Poppins" pitchFamily="34" charset="-120"/>
              </a:rPr>
              <a:t>③</a:t>
            </a:r>
            <a:endParaRPr lang="en-US" sz="3200" dirty="0"/>
          </a:p>
        </p:txBody>
      </p:sp>
      <p:sp>
        <p:nvSpPr>
          <p:cNvPr id="17" name="Text 15"/>
          <p:cNvSpPr/>
          <p:nvPr/>
        </p:nvSpPr>
        <p:spPr>
          <a:xfrm>
            <a:off x="7040880" y="3081528"/>
            <a:ext cx="1828800" cy="457200"/>
          </a:xfrm>
          <a:prstGeom prst="rect">
            <a:avLst/>
          </a:prstGeom>
          <a:noFill/>
          <a:ln/>
        </p:spPr>
        <p:txBody>
          <a:bodyPr wrap="square" lIns="0" tIns="0" rIns="0" bIns="0" rtlCol="0" anchor="ctr"/>
          <a:lstStyle/>
          <a:p>
            <a:pPr marL="0" indent="0">
              <a:buNone/>
            </a:pPr>
            <a:r>
              <a:rPr lang="en-US" sz="1700" b="1" dirty="0">
                <a:solidFill>
                  <a:srgbClr val="1C2D24"/>
                </a:solidFill>
                <a:latin typeface="Poppins" pitchFamily="34" charset="0"/>
                <a:ea typeface="Poppins" pitchFamily="34" charset="-122"/>
                <a:cs typeface="Poppins" pitchFamily="34" charset="-120"/>
              </a:rPr>
              <a:t>Extract</a:t>
            </a:r>
            <a:endParaRPr lang="en-US" sz="1700" dirty="0"/>
          </a:p>
        </p:txBody>
      </p:sp>
      <p:sp>
        <p:nvSpPr>
          <p:cNvPr id="18" name="Text 16"/>
          <p:cNvSpPr/>
          <p:nvPr/>
        </p:nvSpPr>
        <p:spPr>
          <a:xfrm>
            <a:off x="6492240" y="3703320"/>
            <a:ext cx="2377440" cy="1234440"/>
          </a:xfrm>
          <a:prstGeom prst="rect">
            <a:avLst/>
          </a:prstGeom>
          <a:noFill/>
          <a:ln/>
        </p:spPr>
        <p:txBody>
          <a:bodyPr wrap="square" lIns="0" tIns="0" rIns="0" bIns="0" rtlCol="0" anchor="t"/>
          <a:lstStyle/>
          <a:p>
            <a:pPr marL="0" indent="0">
              <a:buNone/>
            </a:pPr>
            <a:r>
              <a:rPr lang="en-US" sz="1200" dirty="0">
                <a:solidFill>
                  <a:srgbClr val="4F6358"/>
                </a:solidFill>
                <a:latin typeface="Poppins" pitchFamily="34" charset="0"/>
                <a:ea typeface="Poppins" pitchFamily="34" charset="-122"/>
                <a:cs typeface="Poppins" pitchFamily="34" charset="-120"/>
              </a:rPr>
              <a:t>Lift that pattern into tooling — a slash command, a runbook, a hook.</a:t>
            </a:r>
            <a:endParaRPr lang="en-US" sz="1200" dirty="0"/>
          </a:p>
        </p:txBody>
      </p:sp>
      <p:sp>
        <p:nvSpPr>
          <p:cNvPr id="19" name="Shape 17"/>
          <p:cNvSpPr/>
          <p:nvPr/>
        </p:nvSpPr>
        <p:spPr>
          <a:xfrm>
            <a:off x="9144000" y="2788920"/>
            <a:ext cx="2743200" cy="2286000"/>
          </a:xfrm>
          <a:prstGeom prst="rect">
            <a:avLst/>
          </a:prstGeom>
          <a:solidFill>
            <a:srgbClr val="FFFFFF">
              <a:alpha val="0"/>
            </a:srgbClr>
          </a:solidFill>
          <a:ln w="9525">
            <a:solidFill>
              <a:srgbClr val="D7DED8"/>
            </a:solidFill>
            <a:prstDash val="solid"/>
          </a:ln>
        </p:spPr>
        <p:txBody>
          <a:bodyPr/>
          <a:lstStyle/>
          <a:p>
            <a:endParaRPr lang="en-US"/>
          </a:p>
        </p:txBody>
      </p:sp>
      <p:sp>
        <p:nvSpPr>
          <p:cNvPr id="20" name="Shape 18"/>
          <p:cNvSpPr/>
          <p:nvPr/>
        </p:nvSpPr>
        <p:spPr>
          <a:xfrm>
            <a:off x="9144000" y="2788920"/>
            <a:ext cx="64008" cy="2286000"/>
          </a:xfrm>
          <a:prstGeom prst="rect">
            <a:avLst/>
          </a:prstGeom>
          <a:solidFill>
            <a:srgbClr val="42FF8A"/>
          </a:solidFill>
          <a:ln w="12700">
            <a:solidFill>
              <a:srgbClr val="42FF8A"/>
            </a:solidFill>
            <a:prstDash val="solid"/>
          </a:ln>
        </p:spPr>
        <p:txBody>
          <a:bodyPr/>
          <a:lstStyle/>
          <a:p>
            <a:endParaRPr lang="en-US"/>
          </a:p>
        </p:txBody>
      </p:sp>
      <p:sp>
        <p:nvSpPr>
          <p:cNvPr id="21" name="Text 19"/>
          <p:cNvSpPr/>
          <p:nvPr/>
        </p:nvSpPr>
        <p:spPr>
          <a:xfrm>
            <a:off x="9372600" y="2971800"/>
            <a:ext cx="457200" cy="548640"/>
          </a:xfrm>
          <a:prstGeom prst="rect">
            <a:avLst/>
          </a:prstGeom>
          <a:noFill/>
          <a:ln/>
        </p:spPr>
        <p:txBody>
          <a:bodyPr wrap="square" lIns="0" tIns="0" rIns="0" bIns="0" rtlCol="0" anchor="t"/>
          <a:lstStyle/>
          <a:p>
            <a:pPr marL="0" indent="0">
              <a:buNone/>
            </a:pPr>
            <a:r>
              <a:rPr lang="en-US" sz="3200" b="1" dirty="0">
                <a:solidFill>
                  <a:srgbClr val="42FF8A"/>
                </a:solidFill>
                <a:latin typeface="Poppins" pitchFamily="34" charset="0"/>
                <a:ea typeface="Poppins" pitchFamily="34" charset="-122"/>
                <a:cs typeface="Poppins" pitchFamily="34" charset="-120"/>
              </a:rPr>
              <a:t>④</a:t>
            </a:r>
            <a:endParaRPr lang="en-US" sz="3200" dirty="0"/>
          </a:p>
        </p:txBody>
      </p:sp>
      <p:sp>
        <p:nvSpPr>
          <p:cNvPr id="22" name="Text 20"/>
          <p:cNvSpPr/>
          <p:nvPr/>
        </p:nvSpPr>
        <p:spPr>
          <a:xfrm>
            <a:off x="9921240" y="3081528"/>
            <a:ext cx="1828800" cy="457200"/>
          </a:xfrm>
          <a:prstGeom prst="rect">
            <a:avLst/>
          </a:prstGeom>
          <a:noFill/>
          <a:ln/>
        </p:spPr>
        <p:txBody>
          <a:bodyPr wrap="square" lIns="0" tIns="0" rIns="0" bIns="0" rtlCol="0" anchor="ctr"/>
          <a:lstStyle/>
          <a:p>
            <a:pPr marL="0" indent="0">
              <a:buNone/>
            </a:pPr>
            <a:r>
              <a:rPr lang="en-US" sz="1700" b="1" dirty="0">
                <a:solidFill>
                  <a:srgbClr val="1C2D24"/>
                </a:solidFill>
                <a:latin typeface="Poppins" pitchFamily="34" charset="0"/>
                <a:ea typeface="Poppins" pitchFamily="34" charset="-122"/>
                <a:cs typeface="Poppins" pitchFamily="34" charset="-120"/>
              </a:rPr>
              <a:t>Encode</a:t>
            </a:r>
            <a:endParaRPr lang="en-US" sz="1700" dirty="0"/>
          </a:p>
        </p:txBody>
      </p:sp>
      <p:sp>
        <p:nvSpPr>
          <p:cNvPr id="23" name="Text 21"/>
          <p:cNvSpPr/>
          <p:nvPr/>
        </p:nvSpPr>
        <p:spPr>
          <a:xfrm>
            <a:off x="9372600" y="3703320"/>
            <a:ext cx="2377440" cy="1234440"/>
          </a:xfrm>
          <a:prstGeom prst="rect">
            <a:avLst/>
          </a:prstGeom>
          <a:noFill/>
          <a:ln/>
        </p:spPr>
        <p:txBody>
          <a:bodyPr wrap="square" lIns="0" tIns="0" rIns="0" bIns="0" rtlCol="0" anchor="t"/>
          <a:lstStyle/>
          <a:p>
            <a:pPr marL="0" indent="0">
              <a:buNone/>
            </a:pPr>
            <a:r>
              <a:rPr lang="en-US" sz="1200" dirty="0">
                <a:solidFill>
                  <a:srgbClr val="4F6358"/>
                </a:solidFill>
                <a:latin typeface="Poppins" pitchFamily="34" charset="0"/>
                <a:ea typeface="Poppins" pitchFamily="34" charset="-122"/>
                <a:cs typeface="Poppins" pitchFamily="34" charset="-120"/>
              </a:rPr>
              <a:t>The tooling encodes YOUR process, YOUR domain, YOUR constraints.</a:t>
            </a:r>
            <a:endParaRPr lang="en-US" sz="1200" dirty="0"/>
          </a:p>
        </p:txBody>
      </p:sp>
      <p:sp>
        <p:nvSpPr>
          <p:cNvPr id="24" name="Shape 22"/>
          <p:cNvSpPr/>
          <p:nvPr/>
        </p:nvSpPr>
        <p:spPr>
          <a:xfrm>
            <a:off x="548640" y="5486400"/>
            <a:ext cx="11064240" cy="640080"/>
          </a:xfrm>
          <a:prstGeom prst="rect">
            <a:avLst/>
          </a:prstGeom>
          <a:solidFill>
            <a:srgbClr val="F5F5F5"/>
          </a:solidFill>
          <a:ln w="6350">
            <a:solidFill>
              <a:srgbClr val="D7DED8"/>
            </a:solidFill>
            <a:prstDash val="solid"/>
          </a:ln>
        </p:spPr>
        <p:txBody>
          <a:bodyPr/>
          <a:lstStyle/>
          <a:p>
            <a:endParaRPr lang="en-US"/>
          </a:p>
        </p:txBody>
      </p:sp>
      <p:sp>
        <p:nvSpPr>
          <p:cNvPr id="25" name="Shape 23"/>
          <p:cNvSpPr/>
          <p:nvPr/>
        </p:nvSpPr>
        <p:spPr>
          <a:xfrm>
            <a:off x="548640" y="5486400"/>
            <a:ext cx="64008" cy="640080"/>
          </a:xfrm>
          <a:prstGeom prst="rect">
            <a:avLst/>
          </a:prstGeom>
          <a:solidFill>
            <a:srgbClr val="3F8C43"/>
          </a:solidFill>
          <a:ln w="12700">
            <a:solidFill>
              <a:srgbClr val="333333"/>
            </a:solidFill>
            <a:prstDash val="solid"/>
          </a:ln>
        </p:spPr>
        <p:txBody>
          <a:bodyPr/>
          <a:lstStyle/>
          <a:p>
            <a:endParaRPr lang="en-US"/>
          </a:p>
        </p:txBody>
      </p:sp>
      <p:sp>
        <p:nvSpPr>
          <p:cNvPr id="26" name="Text 24"/>
          <p:cNvSpPr/>
          <p:nvPr/>
        </p:nvSpPr>
        <p:spPr>
          <a:xfrm>
            <a:off x="777240" y="5486400"/>
            <a:ext cx="10698480" cy="640080"/>
          </a:xfrm>
          <a:prstGeom prst="rect">
            <a:avLst/>
          </a:prstGeom>
          <a:noFill/>
          <a:ln/>
        </p:spPr>
        <p:txBody>
          <a:bodyPr wrap="square" lIns="0" tIns="0" rIns="0" bIns="0" rtlCol="0" anchor="ctr"/>
          <a:lstStyle/>
          <a:p>
            <a:pPr marL="0" indent="0">
              <a:buNone/>
            </a:pPr>
            <a:r>
              <a:rPr lang="en-US" sz="1300" i="1" dirty="0">
                <a:solidFill>
                  <a:srgbClr val="4F6358"/>
                </a:solidFill>
                <a:latin typeface="Poppins" pitchFamily="34" charset="0"/>
                <a:ea typeface="Poppins" pitchFamily="34" charset="-122"/>
                <a:cs typeface="Poppins" pitchFamily="34" charset="-120"/>
              </a:rPr>
              <a:t>Later this year you'll be able to buy or download someone else's software factory. The question: </a:t>
            </a:r>
            <a:r>
              <a:rPr lang="en-US" sz="1300" b="1" i="1" dirty="0">
                <a:solidFill>
                  <a:srgbClr val="3F8C43"/>
                </a:solidFill>
                <a:latin typeface="Poppins" pitchFamily="34" charset="0"/>
                <a:ea typeface="Poppins" pitchFamily="34" charset="-122"/>
                <a:cs typeface="Poppins" pitchFamily="34" charset="-120"/>
              </a:rPr>
              <a:t>does their process match YOUR process?</a:t>
            </a:r>
            <a:endParaRPr lang="en-US" sz="1300" dirty="0"/>
          </a:p>
        </p:txBody>
      </p:sp>
      <p:sp>
        <p:nvSpPr>
          <p:cNvPr id="27" name="Text 25"/>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8" name="Text 26"/>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GENEROUS HANDOFF</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200" b="1" dirty="0">
                <a:solidFill>
                  <a:srgbClr val="1C2D24"/>
                </a:solidFill>
                <a:latin typeface="Poppins" pitchFamily="34" charset="0"/>
                <a:ea typeface="Poppins" pitchFamily="34" charset="-122"/>
                <a:cs typeface="Poppins" pitchFamily="34" charset="-120"/>
              </a:rPr>
              <a:t>What to do on </a:t>
            </a:r>
            <a:r>
              <a:rPr lang="en-US" sz="3200" b="1" dirty="0">
                <a:solidFill>
                  <a:srgbClr val="3F8C43"/>
                </a:solidFill>
                <a:latin typeface="Poppins" pitchFamily="34" charset="0"/>
                <a:ea typeface="Poppins" pitchFamily="34" charset="-122"/>
                <a:cs typeface="Poppins" pitchFamily="34" charset="-120"/>
              </a:rPr>
              <a:t>Monday morning.</a:t>
            </a:r>
            <a:endParaRPr lang="en-US" sz="3200" dirty="0"/>
          </a:p>
        </p:txBody>
      </p:sp>
      <p:sp>
        <p:nvSpPr>
          <p:cNvPr id="4" name="Shape 2"/>
          <p:cNvSpPr/>
          <p:nvPr/>
        </p:nvSpPr>
        <p:spPr>
          <a:xfrm>
            <a:off x="502920" y="2606040"/>
            <a:ext cx="3657600" cy="352044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02920" y="2606040"/>
            <a:ext cx="64008" cy="352044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758952" y="2807208"/>
            <a:ext cx="32004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MONDAY MORNING</a:t>
            </a:r>
            <a:endParaRPr lang="en-US" sz="1000" dirty="0"/>
          </a:p>
        </p:txBody>
      </p:sp>
      <p:sp>
        <p:nvSpPr>
          <p:cNvPr id="7" name="Text 5"/>
          <p:cNvSpPr/>
          <p:nvPr/>
        </p:nvSpPr>
        <p:spPr>
          <a:xfrm>
            <a:off x="758952" y="3154680"/>
            <a:ext cx="3200400" cy="502920"/>
          </a:xfrm>
          <a:prstGeom prst="rect">
            <a:avLst/>
          </a:prstGeom>
          <a:noFill/>
          <a:ln/>
        </p:spPr>
        <p:txBody>
          <a:bodyPr wrap="square" lIns="0" tIns="0" rIns="0" bIns="0" rtlCol="0" anchor="ctr"/>
          <a:lstStyle/>
          <a:p>
            <a:pPr marL="0" indent="0">
              <a:buNone/>
            </a:pPr>
            <a:r>
              <a:rPr lang="en-US" sz="1900" b="1" dirty="0">
                <a:solidFill>
                  <a:srgbClr val="1C2D24"/>
                </a:solidFill>
                <a:latin typeface="Poppins" pitchFamily="34" charset="0"/>
                <a:ea typeface="Poppins" pitchFamily="34" charset="-122"/>
                <a:cs typeface="Poppins" pitchFamily="34" charset="-120"/>
              </a:rPr>
              <a:t>Start one quality gate</a:t>
            </a:r>
            <a:endParaRPr lang="en-US" sz="1900" dirty="0"/>
          </a:p>
        </p:txBody>
      </p:sp>
      <p:sp>
        <p:nvSpPr>
          <p:cNvPr id="8" name="Text 6"/>
          <p:cNvSpPr/>
          <p:nvPr/>
        </p:nvSpPr>
        <p:spPr>
          <a:xfrm>
            <a:off x="758952" y="3886200"/>
            <a:ext cx="3200400" cy="210312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Pick one AI workflow you run regularly</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Add adversarial review by a second model</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Write acceptance criteria BEFORE the AI writes code</a:t>
            </a:r>
            <a:endParaRPr lang="en-US" sz="1300" dirty="0"/>
          </a:p>
        </p:txBody>
      </p:sp>
      <p:sp>
        <p:nvSpPr>
          <p:cNvPr id="9" name="Shape 7"/>
          <p:cNvSpPr/>
          <p:nvPr/>
        </p:nvSpPr>
        <p:spPr>
          <a:xfrm>
            <a:off x="4480560" y="2606040"/>
            <a:ext cx="3657600" cy="3520440"/>
          </a:xfrm>
          <a:prstGeom prst="rect">
            <a:avLst/>
          </a:prstGeom>
          <a:solidFill>
            <a:srgbClr val="FFFFFF">
              <a:alpha val="0"/>
            </a:srgbClr>
          </a:solidFill>
          <a:ln w="9525">
            <a:solidFill>
              <a:srgbClr val="D7DED8"/>
            </a:solidFill>
            <a:prstDash val="solid"/>
          </a:ln>
        </p:spPr>
        <p:txBody>
          <a:bodyPr/>
          <a:lstStyle/>
          <a:p>
            <a:endParaRPr lang="en-US"/>
          </a:p>
        </p:txBody>
      </p:sp>
      <p:sp>
        <p:nvSpPr>
          <p:cNvPr id="10" name="Shape 8"/>
          <p:cNvSpPr/>
          <p:nvPr/>
        </p:nvSpPr>
        <p:spPr>
          <a:xfrm>
            <a:off x="4480560" y="2606040"/>
            <a:ext cx="64008" cy="3520440"/>
          </a:xfrm>
          <a:prstGeom prst="rect">
            <a:avLst/>
          </a:prstGeom>
          <a:solidFill>
            <a:srgbClr val="3F8C43"/>
          </a:solidFill>
          <a:ln w="12700">
            <a:solidFill>
              <a:srgbClr val="3F8C43"/>
            </a:solidFill>
            <a:prstDash val="solid"/>
          </a:ln>
        </p:spPr>
        <p:txBody>
          <a:bodyPr/>
          <a:lstStyle/>
          <a:p>
            <a:endParaRPr lang="en-US"/>
          </a:p>
        </p:txBody>
      </p:sp>
      <p:sp>
        <p:nvSpPr>
          <p:cNvPr id="11" name="Text 9"/>
          <p:cNvSpPr/>
          <p:nvPr/>
        </p:nvSpPr>
        <p:spPr>
          <a:xfrm>
            <a:off x="4736592" y="2807208"/>
            <a:ext cx="32004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THIS QUARTER</a:t>
            </a:r>
            <a:endParaRPr lang="en-US" sz="1000" dirty="0"/>
          </a:p>
        </p:txBody>
      </p:sp>
      <p:sp>
        <p:nvSpPr>
          <p:cNvPr id="12" name="Text 10"/>
          <p:cNvSpPr/>
          <p:nvPr/>
        </p:nvSpPr>
        <p:spPr>
          <a:xfrm>
            <a:off x="4736592" y="3154680"/>
            <a:ext cx="3200400" cy="502920"/>
          </a:xfrm>
          <a:prstGeom prst="rect">
            <a:avLst/>
          </a:prstGeom>
          <a:noFill/>
          <a:ln/>
        </p:spPr>
        <p:txBody>
          <a:bodyPr wrap="square" lIns="0" tIns="0" rIns="0" bIns="0" rtlCol="0" anchor="ctr"/>
          <a:lstStyle/>
          <a:p>
            <a:pPr marL="0" indent="0">
              <a:buNone/>
            </a:pPr>
            <a:r>
              <a:rPr lang="en-US" sz="1900" b="1" dirty="0">
                <a:solidFill>
                  <a:srgbClr val="1C2D24"/>
                </a:solidFill>
                <a:latin typeface="Poppins" pitchFamily="34" charset="0"/>
                <a:ea typeface="Poppins" pitchFamily="34" charset="-122"/>
                <a:cs typeface="Poppins" pitchFamily="34" charset="-120"/>
              </a:rPr>
              <a:t>Make the pipeline explicit</a:t>
            </a:r>
            <a:endParaRPr lang="en-US" sz="1900" dirty="0"/>
          </a:p>
        </p:txBody>
      </p:sp>
      <p:sp>
        <p:nvSpPr>
          <p:cNvPr id="13" name="Text 11"/>
          <p:cNvSpPr/>
          <p:nvPr/>
        </p:nvSpPr>
        <p:spPr>
          <a:xfrm>
            <a:off x="4736592" y="3886200"/>
            <a:ext cx="3200400" cy="210312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Map your pipeline stages</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Try different models in different seats</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Serial execution, not parallel — correctness compounds</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Structured handoffs between stages</a:t>
            </a:r>
            <a:endParaRPr lang="en-US" sz="1300" dirty="0"/>
          </a:p>
        </p:txBody>
      </p:sp>
      <p:sp>
        <p:nvSpPr>
          <p:cNvPr id="14" name="Shape 12"/>
          <p:cNvSpPr/>
          <p:nvPr/>
        </p:nvSpPr>
        <p:spPr>
          <a:xfrm>
            <a:off x="8458200" y="2606040"/>
            <a:ext cx="3657600" cy="3520440"/>
          </a:xfrm>
          <a:prstGeom prst="rect">
            <a:avLst/>
          </a:prstGeom>
          <a:solidFill>
            <a:srgbClr val="FFFFFF">
              <a:alpha val="0"/>
            </a:srgbClr>
          </a:solidFill>
          <a:ln w="9525">
            <a:solidFill>
              <a:srgbClr val="D7DED8"/>
            </a:solidFill>
            <a:prstDash val="solid"/>
          </a:ln>
        </p:spPr>
        <p:txBody>
          <a:bodyPr/>
          <a:lstStyle/>
          <a:p>
            <a:endParaRPr lang="en-US"/>
          </a:p>
        </p:txBody>
      </p:sp>
      <p:sp>
        <p:nvSpPr>
          <p:cNvPr id="15" name="Shape 13"/>
          <p:cNvSpPr/>
          <p:nvPr/>
        </p:nvSpPr>
        <p:spPr>
          <a:xfrm>
            <a:off x="8458200" y="2606040"/>
            <a:ext cx="64008" cy="3520440"/>
          </a:xfrm>
          <a:prstGeom prst="rect">
            <a:avLst/>
          </a:prstGeom>
          <a:solidFill>
            <a:srgbClr val="42FF8A"/>
          </a:solidFill>
          <a:ln w="12700">
            <a:solidFill>
              <a:srgbClr val="42FF8A"/>
            </a:solidFill>
            <a:prstDash val="solid"/>
          </a:ln>
        </p:spPr>
        <p:txBody>
          <a:bodyPr/>
          <a:lstStyle/>
          <a:p>
            <a:endParaRPr lang="en-US"/>
          </a:p>
        </p:txBody>
      </p:sp>
      <p:sp>
        <p:nvSpPr>
          <p:cNvPr id="16" name="Text 14"/>
          <p:cNvSpPr/>
          <p:nvPr/>
        </p:nvSpPr>
        <p:spPr>
          <a:xfrm>
            <a:off x="8714232" y="2807208"/>
            <a:ext cx="3200400" cy="274320"/>
          </a:xfrm>
          <a:prstGeom prst="rect">
            <a:avLst/>
          </a:prstGeom>
          <a:noFill/>
          <a:ln/>
        </p:spPr>
        <p:txBody>
          <a:bodyPr wrap="square" lIns="0" tIns="0" rIns="0" bIns="0" rtlCol="0" anchor="ctr"/>
          <a:lstStyle/>
          <a:p>
            <a:pPr marL="0" indent="0">
              <a:buNone/>
            </a:pPr>
            <a:r>
              <a:rPr lang="en-US" sz="1000" b="1" kern="0" spc="400" dirty="0">
                <a:solidFill>
                  <a:srgbClr val="42FF8A"/>
                </a:solidFill>
                <a:latin typeface="Poppins" pitchFamily="34" charset="0"/>
                <a:ea typeface="Poppins" pitchFamily="34" charset="-122"/>
                <a:cs typeface="Poppins" pitchFamily="34" charset="-120"/>
              </a:rPr>
              <a:t>THIS YEAR</a:t>
            </a:r>
            <a:endParaRPr lang="en-US" sz="1000" dirty="0"/>
          </a:p>
        </p:txBody>
      </p:sp>
      <p:sp>
        <p:nvSpPr>
          <p:cNvPr id="17" name="Text 15"/>
          <p:cNvSpPr/>
          <p:nvPr/>
        </p:nvSpPr>
        <p:spPr>
          <a:xfrm>
            <a:off x="8714232" y="3154680"/>
            <a:ext cx="3200400" cy="502920"/>
          </a:xfrm>
          <a:prstGeom prst="rect">
            <a:avLst/>
          </a:prstGeom>
          <a:noFill/>
          <a:ln/>
        </p:spPr>
        <p:txBody>
          <a:bodyPr wrap="square" lIns="0" tIns="0" rIns="0" bIns="0" rtlCol="0" anchor="ctr"/>
          <a:lstStyle/>
          <a:p>
            <a:pPr marL="0" indent="0">
              <a:buNone/>
            </a:pPr>
            <a:r>
              <a:rPr lang="en-US" sz="1900" b="1" dirty="0">
                <a:solidFill>
                  <a:srgbClr val="1C2D24"/>
                </a:solidFill>
                <a:latin typeface="Poppins" pitchFamily="34" charset="0"/>
                <a:ea typeface="Poppins" pitchFamily="34" charset="-122"/>
                <a:cs typeface="Poppins" pitchFamily="34" charset="-120"/>
              </a:rPr>
              <a:t>Build the factory floor</a:t>
            </a:r>
            <a:endParaRPr lang="en-US" sz="1900" dirty="0"/>
          </a:p>
        </p:txBody>
      </p:sp>
      <p:sp>
        <p:nvSpPr>
          <p:cNvPr id="18" name="Text 16"/>
          <p:cNvSpPr/>
          <p:nvPr/>
        </p:nvSpPr>
        <p:spPr>
          <a:xfrm>
            <a:off x="8714232" y="3886200"/>
            <a:ext cx="3200400" cy="210312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Fine-tune a model for your domain</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Build a knowledge graph that compounds</a:t>
            </a:r>
            <a:endParaRPr lang="en-US" sz="1300" dirty="0"/>
          </a:p>
          <a:p>
            <a:pPr marL="342900" indent="-342900">
              <a:spcAft>
                <a:spcPts val="600"/>
              </a:spcAft>
              <a:buSzPct val="100000"/>
              <a:buChar char="■"/>
            </a:pPr>
            <a:r>
              <a:rPr lang="en-US" sz="1300" dirty="0">
                <a:solidFill>
                  <a:srgbClr val="4F6358"/>
                </a:solidFill>
                <a:latin typeface="Poppins" pitchFamily="34" charset="0"/>
                <a:ea typeface="Poppins" pitchFamily="34" charset="-122"/>
                <a:cs typeface="Poppins" pitchFamily="34" charset="-120"/>
              </a:rPr>
              <a:t>Consider running locally — zero marginal cost</a:t>
            </a:r>
            <a:endParaRPr lang="en-US" sz="1300" dirty="0"/>
          </a:p>
        </p:txBody>
      </p:sp>
      <p:sp>
        <p:nvSpPr>
          <p:cNvPr id="19" name="Text 17"/>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0" name="Text 18"/>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365760"/>
          </a:xfrm>
          <a:prstGeom prst="rect">
            <a:avLst/>
          </a:prstGeom>
          <a:noFill/>
          <a:ln/>
        </p:spPr>
        <p:txBody>
          <a:bodyPr wrap="square" lIns="0" tIns="0" rIns="0" bIns="0" rtlCol="0" anchor="ctr"/>
          <a:lstStyle/>
          <a:p>
            <a:pPr marL="0" indent="0" algn="l">
              <a:buNone/>
            </a:pPr>
            <a:r>
              <a:rPr lang="en-US" sz="1100" b="1" kern="0" spc="400" dirty="0">
                <a:solidFill>
                  <a:srgbClr val="3F8C43"/>
                </a:solidFill>
                <a:latin typeface="Poppins" pitchFamily="34" charset="0"/>
                <a:ea typeface="Poppins" pitchFamily="34" charset="-122"/>
                <a:cs typeface="Poppins" pitchFamily="34" charset="-120"/>
              </a:rPr>
              <a:t>THE ROAD AHEAD</a:t>
            </a:r>
            <a:endParaRPr lang="en-US" sz="1100" dirty="0"/>
          </a:p>
        </p:txBody>
      </p:sp>
      <p:sp>
        <p:nvSpPr>
          <p:cNvPr id="3" name="Text 1"/>
          <p:cNvSpPr/>
          <p:nvPr/>
        </p:nvSpPr>
        <p:spPr>
          <a:xfrm>
            <a:off x="548640" y="868680"/>
            <a:ext cx="11064240" cy="1097280"/>
          </a:xfrm>
          <a:prstGeom prst="rect">
            <a:avLst/>
          </a:prstGeom>
          <a:noFill/>
          <a:ln/>
        </p:spPr>
        <p:txBody>
          <a:bodyPr wrap="square" lIns="0" tIns="0" rIns="0" bIns="0" rtlCol="0" anchor="t"/>
          <a:lstStyle/>
          <a:p>
            <a:pPr marL="0" indent="0" algn="l">
              <a:buNone/>
            </a:pPr>
            <a:r>
              <a:rPr lang="en-US" sz="3000" b="1" dirty="0">
                <a:solidFill>
                  <a:srgbClr val="1C2D24"/>
                </a:solidFill>
                <a:latin typeface="Poppins" pitchFamily="34" charset="0"/>
                <a:ea typeface="Poppins" pitchFamily="34" charset="-122"/>
                <a:cs typeface="Poppins" pitchFamily="34" charset="-120"/>
              </a:rPr>
              <a:t>Architect + PO agents shipped.</a:t>
            </a:r>
            <a:endParaRPr lang="en-US" sz="3000" dirty="0"/>
          </a:p>
          <a:p>
            <a:pPr marL="0" indent="0" algn="l">
              <a:buNone/>
            </a:pPr>
            <a:r>
              <a:rPr lang="en-US" sz="3000" b="1" dirty="0">
                <a:solidFill>
                  <a:srgbClr val="3F8C43"/>
                </a:solidFill>
                <a:latin typeface="Poppins" pitchFamily="34" charset="0"/>
                <a:ea typeface="Poppins" pitchFamily="34" charset="-122"/>
                <a:cs typeface="Poppins" pitchFamily="34" charset="-120"/>
              </a:rPr>
              <a:t>The pattern extends.</a:t>
            </a:r>
            <a:endParaRPr lang="en-US" sz="3000" dirty="0"/>
          </a:p>
        </p:txBody>
      </p:sp>
      <p:sp>
        <p:nvSpPr>
          <p:cNvPr id="4" name="Shape 2"/>
          <p:cNvSpPr/>
          <p:nvPr/>
        </p:nvSpPr>
        <p:spPr>
          <a:xfrm>
            <a:off x="502920" y="2606040"/>
            <a:ext cx="3657600" cy="2788920"/>
          </a:xfrm>
          <a:prstGeom prst="rect">
            <a:avLst/>
          </a:prstGeom>
          <a:solidFill>
            <a:srgbClr val="FFFFFF">
              <a:alpha val="0"/>
            </a:srgbClr>
          </a:solidFill>
          <a:ln w="9525">
            <a:solidFill>
              <a:srgbClr val="D7DED8"/>
            </a:solidFill>
            <a:prstDash val="solid"/>
          </a:ln>
        </p:spPr>
        <p:txBody>
          <a:bodyPr/>
          <a:lstStyle/>
          <a:p>
            <a:endParaRPr lang="en-US"/>
          </a:p>
        </p:txBody>
      </p:sp>
      <p:sp>
        <p:nvSpPr>
          <p:cNvPr id="5" name="Shape 3"/>
          <p:cNvSpPr/>
          <p:nvPr/>
        </p:nvSpPr>
        <p:spPr>
          <a:xfrm>
            <a:off x="502920" y="2606040"/>
            <a:ext cx="64008" cy="2788920"/>
          </a:xfrm>
          <a:prstGeom prst="rect">
            <a:avLst/>
          </a:prstGeom>
          <a:solidFill>
            <a:srgbClr val="3F8C43"/>
          </a:solidFill>
          <a:ln w="12700">
            <a:solidFill>
              <a:srgbClr val="3F8C43"/>
            </a:solidFill>
            <a:prstDash val="solid"/>
          </a:ln>
        </p:spPr>
        <p:txBody>
          <a:bodyPr/>
          <a:lstStyle/>
          <a:p>
            <a:endParaRPr lang="en-US"/>
          </a:p>
        </p:txBody>
      </p:sp>
      <p:sp>
        <p:nvSpPr>
          <p:cNvPr id="6" name="Text 4"/>
          <p:cNvSpPr/>
          <p:nvPr/>
        </p:nvSpPr>
        <p:spPr>
          <a:xfrm>
            <a:off x="758952" y="2807208"/>
            <a:ext cx="32004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SHIPPED · GPT-5.5</a:t>
            </a:r>
            <a:endParaRPr lang="en-US" sz="1000" dirty="0"/>
          </a:p>
        </p:txBody>
      </p:sp>
      <p:sp>
        <p:nvSpPr>
          <p:cNvPr id="7" name="Text 5"/>
          <p:cNvSpPr/>
          <p:nvPr/>
        </p:nvSpPr>
        <p:spPr>
          <a:xfrm>
            <a:off x="758952" y="3154680"/>
            <a:ext cx="3200400" cy="502920"/>
          </a:xfrm>
          <a:prstGeom prst="rect">
            <a:avLst/>
          </a:prstGeom>
          <a:noFill/>
          <a:ln/>
        </p:spPr>
        <p:txBody>
          <a:bodyPr wrap="square" lIns="0" tIns="0" rIns="0" bIns="0" rtlCol="0" anchor="ctr"/>
          <a:lstStyle/>
          <a:p>
            <a:pPr marL="0" indent="0">
              <a:buNone/>
            </a:pPr>
            <a:r>
              <a:rPr lang="en-US" sz="2200" b="1" dirty="0">
                <a:solidFill>
                  <a:srgbClr val="1C2D24"/>
                </a:solidFill>
                <a:latin typeface="Poppins" pitchFamily="34" charset="0"/>
                <a:ea typeface="Poppins" pitchFamily="34" charset="-122"/>
                <a:cs typeface="Poppins" pitchFamily="34" charset="-120"/>
              </a:rPr>
              <a:t>Product Owner Agent</a:t>
            </a:r>
            <a:endParaRPr lang="en-US" sz="2200" dirty="0"/>
          </a:p>
        </p:txBody>
      </p:sp>
      <p:sp>
        <p:nvSpPr>
          <p:cNvPr id="8" name="Text 6"/>
          <p:cNvSpPr/>
          <p:nvPr/>
        </p:nvSpPr>
        <p:spPr>
          <a:xfrm>
            <a:off x="758952" y="3840480"/>
            <a:ext cx="3200400" cy="1417320"/>
          </a:xfrm>
          <a:prstGeom prst="rect">
            <a:avLst/>
          </a:prstGeom>
          <a:noFill/>
          <a:ln/>
        </p:spPr>
        <p:txBody>
          <a:bodyPr wrap="square" lIns="0" tIns="0" rIns="0" bIns="0" rtlCol="0" anchor="t"/>
          <a:lstStyle/>
          <a:p>
            <a:pPr marL="0" indent="0">
              <a:spcAft>
                <a:spcPts val="200"/>
              </a:spcAft>
              <a:buNone/>
            </a:pPr>
            <a:r>
              <a:rPr lang="en-US" sz="1300" b="1" dirty="0">
                <a:solidFill>
                  <a:srgbClr val="1C2D24"/>
                </a:solidFill>
                <a:latin typeface="Consolas" pitchFamily="34" charset="0"/>
                <a:ea typeface="Consolas" pitchFamily="34" charset="-122"/>
                <a:cs typeface="Consolas" pitchFamily="34" charset="-120"/>
              </a:rPr>
              <a:t>po_extract</a:t>
            </a:r>
            <a:r>
              <a:rPr lang="en-US" sz="1300" dirty="0">
                <a:solidFill>
                  <a:srgbClr val="4F6358"/>
                </a:solidFill>
                <a:latin typeface="Poppins" pitchFamily="34" charset="0"/>
                <a:ea typeface="Poppins" pitchFamily="34" charset="-122"/>
                <a:cs typeface="Poppins" pitchFamily="34" charset="-120"/>
              </a:rPr>
              <a:t> across 14 source docs </a:t>
            </a:r>
            <a:r>
              <a:rPr lang="en-US" sz="1300" b="1" dirty="0">
                <a:solidFill>
                  <a:srgbClr val="3F8C43"/>
                </a:solidFill>
                <a:latin typeface="Poppins" pitchFamily="34" charset="0"/>
                <a:ea typeface="Poppins" pitchFamily="34" charset="-122"/>
                <a:cs typeface="Poppins" pitchFamily="34" charset="-120"/>
              </a:rPr>
              <a:t>→</a:t>
            </a:r>
            <a:r>
              <a:rPr lang="en-US" sz="1300" dirty="0">
                <a:solidFill>
                  <a:srgbClr val="4F6358"/>
                </a:solidFill>
                <a:latin typeface="Poppins" pitchFamily="34" charset="0"/>
                <a:ea typeface="Poppins" pitchFamily="34" charset="-122"/>
                <a:cs typeface="Poppins" pitchFamily="34" charset="-120"/>
              </a:rPr>
              <a:t> roadmap of epics </a:t>
            </a:r>
            <a:r>
              <a:rPr lang="en-US" sz="1300" b="1" dirty="0">
                <a:solidFill>
                  <a:srgbClr val="3F8C43"/>
                </a:solidFill>
                <a:latin typeface="Poppins" pitchFamily="34" charset="0"/>
                <a:ea typeface="Poppins" pitchFamily="34" charset="-122"/>
                <a:cs typeface="Poppins" pitchFamily="34" charset="-120"/>
              </a:rPr>
              <a:t>→</a:t>
            </a:r>
            <a:r>
              <a:rPr lang="en-US" sz="1300" dirty="0">
                <a:solidFill>
                  <a:srgbClr val="4F6358"/>
                </a:solidFill>
                <a:latin typeface="Poppins" pitchFamily="34" charset="0"/>
                <a:ea typeface="Poppins" pitchFamily="34" charset="-122"/>
                <a:cs typeface="Poppins" pitchFamily="34" charset="-120"/>
              </a:rPr>
              <a:t> </a:t>
            </a:r>
            <a:r>
              <a:rPr lang="en-US" sz="1300" b="1" dirty="0">
                <a:solidFill>
                  <a:srgbClr val="1C2D24"/>
                </a:solidFill>
                <a:latin typeface="Poppins" pitchFamily="34" charset="0"/>
                <a:ea typeface="Poppins" pitchFamily="34" charset="-122"/>
                <a:cs typeface="Poppins" pitchFamily="34" charset="-120"/>
              </a:rPr>
              <a:t>~35 feature spec inputs</a:t>
            </a:r>
            <a:endParaRPr lang="en-US" sz="1300" dirty="0"/>
          </a:p>
          <a:p>
            <a:pPr marL="0" indent="0">
              <a:spcAft>
                <a:spcPts val="200"/>
              </a:spcAft>
              <a:buNone/>
            </a:pPr>
            <a:r>
              <a:rPr lang="en-US" sz="400" dirty="0">
                <a:solidFill>
                  <a:srgbClr val="000000"/>
                </a:solidFill>
                <a:latin typeface="Poppins" pitchFamily="34" charset="0"/>
                <a:ea typeface="Poppins" pitchFamily="34" charset="-122"/>
                <a:cs typeface="Poppins" pitchFamily="34" charset="-120"/>
              </a:rPr>
              <a:t> </a:t>
            </a:r>
            <a:endParaRPr lang="en-US" sz="1300" dirty="0"/>
          </a:p>
          <a:p>
            <a:pPr marL="0" indent="0">
              <a:spcAft>
                <a:spcPts val="200"/>
              </a:spcAft>
              <a:buNone/>
            </a:pPr>
            <a:r>
              <a:rPr lang="en-US" sz="1200" i="1" dirty="0">
                <a:solidFill>
                  <a:srgbClr val="3F8C43"/>
                </a:solidFill>
                <a:latin typeface="Poppins" pitchFamily="34" charset="0"/>
                <a:ea typeface="Poppins" pitchFamily="34" charset="-122"/>
                <a:cs typeface="Poppins" pitchFamily="34" charset="-120"/>
              </a:rPr>
              <a:t>Next: fine-tune Gemma 4 to cut running cost.</a:t>
            </a:r>
            <a:endParaRPr lang="en-US" sz="1300" dirty="0"/>
          </a:p>
        </p:txBody>
      </p:sp>
      <p:sp>
        <p:nvSpPr>
          <p:cNvPr id="9" name="Shape 7"/>
          <p:cNvSpPr/>
          <p:nvPr/>
        </p:nvSpPr>
        <p:spPr>
          <a:xfrm>
            <a:off x="4480560" y="2606040"/>
            <a:ext cx="3657600" cy="2788920"/>
          </a:xfrm>
          <a:prstGeom prst="rect">
            <a:avLst/>
          </a:prstGeom>
          <a:solidFill>
            <a:srgbClr val="FFFFFF">
              <a:alpha val="0"/>
            </a:srgbClr>
          </a:solidFill>
          <a:ln w="9525">
            <a:solidFill>
              <a:srgbClr val="D7DED8"/>
            </a:solidFill>
            <a:prstDash val="solid"/>
          </a:ln>
        </p:spPr>
        <p:txBody>
          <a:bodyPr/>
          <a:lstStyle/>
          <a:p>
            <a:endParaRPr lang="en-US"/>
          </a:p>
        </p:txBody>
      </p:sp>
      <p:sp>
        <p:nvSpPr>
          <p:cNvPr id="10" name="Shape 8"/>
          <p:cNvSpPr/>
          <p:nvPr/>
        </p:nvSpPr>
        <p:spPr>
          <a:xfrm>
            <a:off x="4480560" y="2606040"/>
            <a:ext cx="64008" cy="2788920"/>
          </a:xfrm>
          <a:prstGeom prst="rect">
            <a:avLst/>
          </a:prstGeom>
          <a:solidFill>
            <a:srgbClr val="3F8C43"/>
          </a:solidFill>
          <a:ln w="12700">
            <a:solidFill>
              <a:srgbClr val="3F8C43"/>
            </a:solidFill>
            <a:prstDash val="solid"/>
          </a:ln>
        </p:spPr>
        <p:txBody>
          <a:bodyPr/>
          <a:lstStyle/>
          <a:p>
            <a:endParaRPr lang="en-US"/>
          </a:p>
        </p:txBody>
      </p:sp>
      <p:sp>
        <p:nvSpPr>
          <p:cNvPr id="11" name="Text 9"/>
          <p:cNvSpPr/>
          <p:nvPr/>
        </p:nvSpPr>
        <p:spPr>
          <a:xfrm>
            <a:off x="4736592" y="2807208"/>
            <a:ext cx="3200400" cy="274320"/>
          </a:xfrm>
          <a:prstGeom prst="rect">
            <a:avLst/>
          </a:prstGeom>
          <a:noFill/>
          <a:ln/>
        </p:spPr>
        <p:txBody>
          <a:bodyPr wrap="square" lIns="0" tIns="0" rIns="0" bIns="0" rtlCol="0" anchor="ctr"/>
          <a:lstStyle/>
          <a:p>
            <a:pPr marL="0" indent="0">
              <a:buNone/>
            </a:pPr>
            <a:r>
              <a:rPr lang="en-US" sz="1000" b="1" kern="0" spc="400" dirty="0">
                <a:solidFill>
                  <a:srgbClr val="3F8C43"/>
                </a:solidFill>
                <a:latin typeface="Poppins" pitchFamily="34" charset="0"/>
                <a:ea typeface="Poppins" pitchFamily="34" charset="-122"/>
                <a:cs typeface="Poppins" pitchFamily="34" charset="-120"/>
              </a:rPr>
              <a:t>NEXT SEAT</a:t>
            </a:r>
            <a:endParaRPr lang="en-US" sz="1000" dirty="0"/>
          </a:p>
        </p:txBody>
      </p:sp>
      <p:sp>
        <p:nvSpPr>
          <p:cNvPr id="12" name="Text 10"/>
          <p:cNvSpPr/>
          <p:nvPr/>
        </p:nvSpPr>
        <p:spPr>
          <a:xfrm>
            <a:off x="4736592" y="3154680"/>
            <a:ext cx="3200400" cy="502920"/>
          </a:xfrm>
          <a:prstGeom prst="rect">
            <a:avLst/>
          </a:prstGeom>
          <a:noFill/>
          <a:ln/>
        </p:spPr>
        <p:txBody>
          <a:bodyPr wrap="square" lIns="0" tIns="0" rIns="0" bIns="0" rtlCol="0" anchor="ctr"/>
          <a:lstStyle/>
          <a:p>
            <a:pPr marL="0" indent="0">
              <a:buNone/>
            </a:pPr>
            <a:r>
              <a:rPr lang="en-US" sz="2200" b="1" dirty="0">
                <a:solidFill>
                  <a:srgbClr val="1C2D24"/>
                </a:solidFill>
                <a:latin typeface="Poppins" pitchFamily="34" charset="0"/>
                <a:cs typeface="Poppins" pitchFamily="34" charset="-120"/>
              </a:rPr>
              <a:t>Forge / </a:t>
            </a:r>
            <a:r>
              <a:rPr lang="en-US" sz="2200" b="1" dirty="0" err="1">
                <a:solidFill>
                  <a:srgbClr val="1C2D24"/>
                </a:solidFill>
                <a:latin typeface="Poppins" pitchFamily="34" charset="0"/>
                <a:cs typeface="Poppins" pitchFamily="34" charset="-120"/>
              </a:rPr>
              <a:t>Autobuild</a:t>
            </a:r>
            <a:endParaRPr lang="en-US" sz="2200" dirty="0"/>
          </a:p>
        </p:txBody>
      </p:sp>
      <p:sp>
        <p:nvSpPr>
          <p:cNvPr id="13" name="Text 11"/>
          <p:cNvSpPr/>
          <p:nvPr/>
        </p:nvSpPr>
        <p:spPr>
          <a:xfrm>
            <a:off x="4736592" y="3840480"/>
            <a:ext cx="3200400" cy="1417320"/>
          </a:xfrm>
          <a:prstGeom prst="rect">
            <a:avLst/>
          </a:prstGeom>
          <a:noFill/>
          <a:ln/>
        </p:spPr>
        <p:txBody>
          <a:bodyPr wrap="square" lIns="0" tIns="0" rIns="0" bIns="0" rtlCol="0" anchor="t"/>
          <a:lstStyle/>
          <a:p>
            <a:pPr marL="0" indent="0">
              <a:buNone/>
            </a:pPr>
            <a:r>
              <a:rPr lang="en-US" sz="1300" dirty="0">
                <a:solidFill>
                  <a:srgbClr val="4F6358"/>
                </a:solidFill>
                <a:latin typeface="Poppins" pitchFamily="34" charset="0"/>
                <a:ea typeface="Poppins" pitchFamily="34" charset="-122"/>
                <a:cs typeface="Poppins" pitchFamily="34" charset="-120"/>
              </a:rPr>
              <a:t>Refactor from Claude Agents SDK · surface build pipeline events · handle failures.</a:t>
            </a:r>
            <a:endParaRPr lang="en-US" sz="1300" dirty="0"/>
          </a:p>
        </p:txBody>
      </p:sp>
      <p:sp>
        <p:nvSpPr>
          <p:cNvPr id="14" name="Shape 12"/>
          <p:cNvSpPr/>
          <p:nvPr/>
        </p:nvSpPr>
        <p:spPr>
          <a:xfrm>
            <a:off x="8458200" y="2606040"/>
            <a:ext cx="3657600" cy="2788920"/>
          </a:xfrm>
          <a:prstGeom prst="rect">
            <a:avLst/>
          </a:prstGeom>
          <a:solidFill>
            <a:srgbClr val="FFFFFF">
              <a:alpha val="0"/>
            </a:srgbClr>
          </a:solidFill>
          <a:ln w="9525">
            <a:solidFill>
              <a:srgbClr val="D7DED8"/>
            </a:solidFill>
            <a:prstDash val="solid"/>
          </a:ln>
        </p:spPr>
        <p:txBody>
          <a:bodyPr/>
          <a:lstStyle/>
          <a:p>
            <a:endParaRPr lang="en-US"/>
          </a:p>
        </p:txBody>
      </p:sp>
      <p:sp>
        <p:nvSpPr>
          <p:cNvPr id="15" name="Shape 13"/>
          <p:cNvSpPr/>
          <p:nvPr/>
        </p:nvSpPr>
        <p:spPr>
          <a:xfrm>
            <a:off x="8458200" y="2606040"/>
            <a:ext cx="64008" cy="2788920"/>
          </a:xfrm>
          <a:prstGeom prst="rect">
            <a:avLst/>
          </a:prstGeom>
          <a:solidFill>
            <a:srgbClr val="42FF8A"/>
          </a:solidFill>
          <a:ln w="12700">
            <a:solidFill>
              <a:srgbClr val="42FF8A"/>
            </a:solidFill>
            <a:prstDash val="solid"/>
          </a:ln>
        </p:spPr>
        <p:txBody>
          <a:bodyPr/>
          <a:lstStyle/>
          <a:p>
            <a:endParaRPr lang="en-US"/>
          </a:p>
        </p:txBody>
      </p:sp>
      <p:sp>
        <p:nvSpPr>
          <p:cNvPr id="16" name="Text 14"/>
          <p:cNvSpPr/>
          <p:nvPr/>
        </p:nvSpPr>
        <p:spPr>
          <a:xfrm>
            <a:off x="8714232" y="2807208"/>
            <a:ext cx="3200400" cy="274320"/>
          </a:xfrm>
          <a:prstGeom prst="rect">
            <a:avLst/>
          </a:prstGeom>
          <a:noFill/>
          <a:ln/>
        </p:spPr>
        <p:txBody>
          <a:bodyPr wrap="square" lIns="0" tIns="0" rIns="0" bIns="0" rtlCol="0" anchor="ctr"/>
          <a:lstStyle/>
          <a:p>
            <a:pPr marL="0" indent="0">
              <a:buNone/>
            </a:pPr>
            <a:r>
              <a:rPr lang="en-US" sz="1000" b="1" kern="0" spc="400" dirty="0">
                <a:solidFill>
                  <a:srgbClr val="42FF8A"/>
                </a:solidFill>
                <a:latin typeface="Poppins" pitchFamily="34" charset="0"/>
                <a:ea typeface="Poppins" pitchFamily="34" charset="-122"/>
                <a:cs typeface="Poppins" pitchFamily="34" charset="-120"/>
              </a:rPr>
              <a:t>THE FRONTIER</a:t>
            </a:r>
            <a:endParaRPr lang="en-US" sz="1000" dirty="0"/>
          </a:p>
        </p:txBody>
      </p:sp>
      <p:sp>
        <p:nvSpPr>
          <p:cNvPr id="17" name="Text 15"/>
          <p:cNvSpPr/>
          <p:nvPr/>
        </p:nvSpPr>
        <p:spPr>
          <a:xfrm>
            <a:off x="8714232" y="3154680"/>
            <a:ext cx="3200400" cy="502920"/>
          </a:xfrm>
          <a:prstGeom prst="rect">
            <a:avLst/>
          </a:prstGeom>
          <a:noFill/>
          <a:ln/>
        </p:spPr>
        <p:txBody>
          <a:bodyPr wrap="square" lIns="0" tIns="0" rIns="0" bIns="0" rtlCol="0" anchor="ctr"/>
          <a:lstStyle/>
          <a:p>
            <a:pPr marL="0" indent="0">
              <a:buNone/>
            </a:pPr>
            <a:r>
              <a:rPr lang="en-US" sz="2200" b="1" dirty="0">
                <a:solidFill>
                  <a:srgbClr val="1C2D24"/>
                </a:solidFill>
                <a:latin typeface="Poppins" pitchFamily="34" charset="0"/>
                <a:ea typeface="Poppins" pitchFamily="34" charset="-122"/>
                <a:cs typeface="Poppins" pitchFamily="34" charset="-120"/>
              </a:rPr>
              <a:t>QA Agent</a:t>
            </a:r>
            <a:endParaRPr lang="en-US" sz="2200" dirty="0"/>
          </a:p>
        </p:txBody>
      </p:sp>
      <p:sp>
        <p:nvSpPr>
          <p:cNvPr id="18" name="Text 16"/>
          <p:cNvSpPr/>
          <p:nvPr/>
        </p:nvSpPr>
        <p:spPr>
          <a:xfrm>
            <a:off x="8714232" y="3840480"/>
            <a:ext cx="3200400" cy="1417320"/>
          </a:xfrm>
          <a:prstGeom prst="rect">
            <a:avLst/>
          </a:prstGeom>
          <a:noFill/>
          <a:ln/>
        </p:spPr>
        <p:txBody>
          <a:bodyPr wrap="square" lIns="0" tIns="0" rIns="0" bIns="0" rtlCol="0" anchor="t"/>
          <a:lstStyle/>
          <a:p>
            <a:pPr marL="0" indent="0">
              <a:buNone/>
            </a:pPr>
            <a:r>
              <a:rPr lang="en-US" sz="1300" dirty="0">
                <a:solidFill>
                  <a:srgbClr val="4F6358"/>
                </a:solidFill>
                <a:latin typeface="Poppins" pitchFamily="34" charset="0"/>
                <a:ea typeface="Poppins" pitchFamily="34" charset="-122"/>
                <a:cs typeface="Poppins" pitchFamily="34" charset="-120"/>
              </a:rPr>
              <a:t>The last 20% · clicking through the live app · currently the hardest problem — runbooks helping.</a:t>
            </a:r>
            <a:endParaRPr lang="en-US" sz="1300" dirty="0"/>
          </a:p>
        </p:txBody>
      </p:sp>
      <p:sp>
        <p:nvSpPr>
          <p:cNvPr id="19" name="Text 17"/>
          <p:cNvSpPr/>
          <p:nvPr/>
        </p:nvSpPr>
        <p:spPr>
          <a:xfrm>
            <a:off x="548640" y="5806440"/>
            <a:ext cx="11064240" cy="548640"/>
          </a:xfrm>
          <a:prstGeom prst="rect">
            <a:avLst/>
          </a:prstGeom>
          <a:noFill/>
          <a:ln/>
        </p:spPr>
        <p:txBody>
          <a:bodyPr wrap="square" lIns="0" tIns="0" rIns="0" bIns="0" rtlCol="0" anchor="ctr"/>
          <a:lstStyle/>
          <a:p>
            <a:pPr marL="0" indent="0" algn="ctr">
              <a:buNone/>
            </a:pPr>
            <a:r>
              <a:rPr lang="en-US" sz="2200" b="1" dirty="0">
                <a:solidFill>
                  <a:srgbClr val="1C2D24"/>
                </a:solidFill>
                <a:latin typeface="Poppins" pitchFamily="34" charset="0"/>
                <a:ea typeface="Poppins" pitchFamily="34" charset="-122"/>
                <a:cs typeface="Poppins" pitchFamily="34" charset="-120"/>
              </a:rPr>
              <a:t>The AI is the engine.  </a:t>
            </a:r>
            <a:r>
              <a:rPr lang="en-US" sz="2200" b="1" i="1" dirty="0">
                <a:solidFill>
                  <a:srgbClr val="3F8C43"/>
                </a:solidFill>
                <a:latin typeface="Poppins" pitchFamily="34" charset="0"/>
                <a:ea typeface="Poppins" pitchFamily="34" charset="-122"/>
                <a:cs typeface="Poppins" pitchFamily="34" charset="-120"/>
              </a:rPr>
              <a:t>You're still the engineer.</a:t>
            </a:r>
            <a:endParaRPr lang="en-US" sz="2200" dirty="0"/>
          </a:p>
        </p:txBody>
      </p:sp>
      <p:sp>
        <p:nvSpPr>
          <p:cNvPr id="20" name="Text 18"/>
          <p:cNvSpPr/>
          <p:nvPr/>
        </p:nvSpPr>
        <p:spPr>
          <a:xfrm>
            <a:off x="548640" y="6446520"/>
            <a:ext cx="8686800" cy="274320"/>
          </a:xfrm>
          <a:prstGeom prst="rect">
            <a:avLst/>
          </a:prstGeom>
          <a:noFill/>
          <a:ln/>
        </p:spPr>
        <p:txBody>
          <a:bodyPr wrap="square" lIns="0" tIns="0" rIns="0" bIns="0" rtlCol="0" anchor="ctr"/>
          <a:lstStyle/>
          <a:p>
            <a:pPr marL="0" indent="0" algn="l">
              <a:buNone/>
            </a:pPr>
            <a:r>
              <a:rPr lang="en-US" sz="900" dirty="0">
                <a:solidFill>
                  <a:srgbClr val="8AA197"/>
                </a:solidFill>
                <a:latin typeface="Poppins" pitchFamily="34" charset="0"/>
                <a:ea typeface="Poppins" pitchFamily="34" charset="-122"/>
                <a:cs typeface="Poppins" pitchFamily="34" charset="-120"/>
              </a:rPr>
              <a:t>2026: The Year of the Software Factory  ·  Rich Woollcott  ·  Appmilla</a:t>
            </a:r>
            <a:endParaRPr lang="en-US" sz="900" dirty="0"/>
          </a:p>
        </p:txBody>
      </p:sp>
      <p:sp>
        <p:nvSpPr>
          <p:cNvPr id="21" name="Text 19"/>
          <p:cNvSpPr/>
          <p:nvPr/>
        </p:nvSpPr>
        <p:spPr>
          <a:xfrm>
            <a:off x="9235440" y="6446520"/>
            <a:ext cx="2377440" cy="274320"/>
          </a:xfrm>
          <a:prstGeom prst="rect">
            <a:avLst/>
          </a:prstGeom>
          <a:noFill/>
          <a:ln/>
        </p:spPr>
        <p:txBody>
          <a:bodyPr wrap="square" lIns="0" tIns="0" rIns="0" bIns="0" rtlCol="0" anchor="ctr"/>
          <a:lstStyle/>
          <a:p>
            <a:pPr marL="0" indent="0" algn="r">
              <a:buNone/>
            </a:pPr>
            <a:r>
              <a:rPr lang="en-US" sz="900" dirty="0">
                <a:solidFill>
                  <a:srgbClr val="8AA197"/>
                </a:solidFill>
                <a:latin typeface="Poppins" pitchFamily="34" charset="0"/>
                <a:ea typeface="Poppins" pitchFamily="34" charset="-122"/>
                <a:cs typeface="Poppins" pitchFamily="34" charset="-120"/>
              </a:rPr>
              <a:t>DDD Southwest · 16 May 2026</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C2D24"/>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365760"/>
          </a:xfrm>
          <a:prstGeom prst="rect">
            <a:avLst/>
          </a:prstGeom>
          <a:noFill/>
          <a:ln/>
        </p:spPr>
        <p:txBody>
          <a:bodyPr wrap="square" lIns="0" tIns="0" rIns="0" bIns="0" rtlCol="0" anchor="ctr"/>
          <a:lstStyle/>
          <a:p>
            <a:pPr marL="0" indent="0">
              <a:buNone/>
            </a:pPr>
            <a:r>
              <a:rPr lang="en-US" sz="1200" b="1" kern="0" spc="600" dirty="0">
                <a:solidFill>
                  <a:srgbClr val="42FF8A"/>
                </a:solidFill>
                <a:latin typeface="Poppins" pitchFamily="34" charset="0"/>
                <a:ea typeface="Poppins" pitchFamily="34" charset="-122"/>
                <a:cs typeface="Poppins" pitchFamily="34" charset="-120"/>
              </a:rPr>
              <a:t>WATCH  ·  READ  ·  CONNECT</a:t>
            </a:r>
            <a:endParaRPr lang="en-US" sz="1200" dirty="0"/>
          </a:p>
        </p:txBody>
      </p:sp>
      <p:sp>
        <p:nvSpPr>
          <p:cNvPr id="3" name="Text 1"/>
          <p:cNvSpPr/>
          <p:nvPr/>
        </p:nvSpPr>
        <p:spPr>
          <a:xfrm>
            <a:off x="640080" y="914400"/>
            <a:ext cx="10972800" cy="731520"/>
          </a:xfrm>
          <a:prstGeom prst="rect">
            <a:avLst/>
          </a:prstGeom>
          <a:noFill/>
          <a:ln/>
        </p:spPr>
        <p:txBody>
          <a:bodyPr wrap="square" lIns="0" tIns="0" rIns="0" bIns="0" rtlCol="0" anchor="ctr"/>
          <a:lstStyle/>
          <a:p>
            <a:pPr marL="0" indent="0">
              <a:buNone/>
            </a:pPr>
            <a:r>
              <a:rPr lang="en-US" sz="3800" b="1" dirty="0">
                <a:solidFill>
                  <a:srgbClr val="FFFFFF"/>
                </a:solidFill>
                <a:latin typeface="Poppins" pitchFamily="34" charset="0"/>
                <a:ea typeface="Poppins" pitchFamily="34" charset="-122"/>
                <a:cs typeface="Poppins" pitchFamily="34" charset="-120"/>
              </a:rPr>
              <a:t>Go deeper.</a:t>
            </a:r>
            <a:endParaRPr lang="en-US" sz="3800" dirty="0"/>
          </a:p>
        </p:txBody>
      </p:sp>
      <p:sp>
        <p:nvSpPr>
          <p:cNvPr id="4" name="Text 2"/>
          <p:cNvSpPr/>
          <p:nvPr/>
        </p:nvSpPr>
        <p:spPr>
          <a:xfrm>
            <a:off x="640080" y="1920240"/>
            <a:ext cx="5486400" cy="594360"/>
          </a:xfrm>
          <a:prstGeom prst="rect">
            <a:avLst/>
          </a:prstGeom>
          <a:noFill/>
          <a:ln/>
        </p:spPr>
        <p:txBody>
          <a:bodyPr wrap="square" lIns="0" tIns="0" rIns="0" bIns="0" rtlCol="0" anchor="t"/>
          <a:lstStyle/>
          <a:p>
            <a:pPr marL="0" indent="0">
              <a:buNone/>
            </a:pPr>
            <a:r>
              <a:rPr lang="en-US" sz="1300" b="1" dirty="0">
                <a:solidFill>
                  <a:srgbClr val="FFFFFF"/>
                </a:solidFill>
                <a:latin typeface="Poppins" pitchFamily="34" charset="0"/>
                <a:ea typeface="Poppins" pitchFamily="34" charset="-122"/>
                <a:cs typeface="Poppins" pitchFamily="34" charset="-120"/>
              </a:rPr>
              <a:t>Luke @ Factory — "Factory Missions"</a:t>
            </a:r>
            <a:endParaRPr lang="en-US" sz="1300" dirty="0"/>
          </a:p>
          <a:p>
            <a:pPr marL="0" indent="0">
              <a:buNone/>
            </a:pPr>
            <a:r>
              <a:rPr lang="en-US" sz="1100" i="1" dirty="0">
                <a:solidFill>
                  <a:srgbClr val="B8C7BF"/>
                </a:solidFill>
                <a:latin typeface="Poppins" pitchFamily="34" charset="0"/>
                <a:ea typeface="Poppins" pitchFamily="34" charset="-122"/>
                <a:cs typeface="Poppins" pitchFamily="34" charset="-120"/>
              </a:rPr>
              <a:t>YouTube · adversarial validation, serial execution</a:t>
            </a:r>
            <a:endParaRPr lang="en-US" sz="1300" dirty="0"/>
          </a:p>
        </p:txBody>
      </p:sp>
      <p:sp>
        <p:nvSpPr>
          <p:cNvPr id="5" name="Text 3"/>
          <p:cNvSpPr/>
          <p:nvPr/>
        </p:nvSpPr>
        <p:spPr>
          <a:xfrm>
            <a:off x="640080" y="2560320"/>
            <a:ext cx="5486400" cy="594360"/>
          </a:xfrm>
          <a:prstGeom prst="rect">
            <a:avLst/>
          </a:prstGeom>
          <a:noFill/>
          <a:ln/>
        </p:spPr>
        <p:txBody>
          <a:bodyPr wrap="square" lIns="0" tIns="0" rIns="0" bIns="0" rtlCol="0" anchor="t"/>
          <a:lstStyle/>
          <a:p>
            <a:pPr marL="0" indent="0">
              <a:buNone/>
            </a:pPr>
            <a:r>
              <a:rPr lang="en-US" sz="1300" b="1" dirty="0">
                <a:solidFill>
                  <a:srgbClr val="FFFFFF"/>
                </a:solidFill>
                <a:latin typeface="Poppins" pitchFamily="34" charset="0"/>
                <a:ea typeface="Poppins" pitchFamily="34" charset="-122"/>
                <a:cs typeface="Poppins" pitchFamily="34" charset="-120"/>
              </a:rPr>
              <a:t>Steve Yegge — Gas Town/City posts</a:t>
            </a:r>
            <a:endParaRPr lang="en-US" sz="1300" dirty="0"/>
          </a:p>
          <a:p>
            <a:pPr marL="0" indent="0">
              <a:buNone/>
            </a:pPr>
            <a:r>
              <a:rPr lang="en-US" sz="1100" i="1" dirty="0">
                <a:solidFill>
                  <a:srgbClr val="B8C7BF"/>
                </a:solidFill>
                <a:latin typeface="Poppins" pitchFamily="34" charset="0"/>
                <a:ea typeface="Poppins" pitchFamily="34" charset="-122"/>
                <a:cs typeface="Poppins" pitchFamily="34" charset="-120"/>
              </a:rPr>
              <a:t>Medium · agent swarms, seven stages, war stories</a:t>
            </a:r>
            <a:endParaRPr lang="en-US" sz="1300" dirty="0"/>
          </a:p>
        </p:txBody>
      </p:sp>
      <p:sp>
        <p:nvSpPr>
          <p:cNvPr id="6" name="Text 4"/>
          <p:cNvSpPr/>
          <p:nvPr/>
        </p:nvSpPr>
        <p:spPr>
          <a:xfrm>
            <a:off x="640080" y="3200400"/>
            <a:ext cx="5486400" cy="594360"/>
          </a:xfrm>
          <a:prstGeom prst="rect">
            <a:avLst/>
          </a:prstGeom>
          <a:noFill/>
          <a:ln/>
        </p:spPr>
        <p:txBody>
          <a:bodyPr wrap="square" lIns="0" tIns="0" rIns="0" bIns="0" rtlCol="0" anchor="t"/>
          <a:lstStyle/>
          <a:p>
            <a:pPr marL="0" indent="0">
              <a:buNone/>
            </a:pPr>
            <a:r>
              <a:rPr lang="en-US" sz="1300" b="1" dirty="0">
                <a:solidFill>
                  <a:srgbClr val="FFFFFF"/>
                </a:solidFill>
                <a:latin typeface="Poppins" pitchFamily="34" charset="0"/>
                <a:ea typeface="Poppins" pitchFamily="34" charset="-122"/>
                <a:cs typeface="Poppins" pitchFamily="34" charset="-120"/>
              </a:rPr>
              <a:t>NVIDIA Research — SLMs for Agentic AI</a:t>
            </a:r>
            <a:endParaRPr lang="en-US" sz="1300" dirty="0"/>
          </a:p>
          <a:p>
            <a:pPr marL="0" indent="0">
              <a:buNone/>
            </a:pPr>
            <a:r>
              <a:rPr lang="en-US" sz="1100" i="1" dirty="0">
                <a:solidFill>
                  <a:srgbClr val="B8C7BF"/>
                </a:solidFill>
                <a:latin typeface="Poppins" pitchFamily="34" charset="0"/>
                <a:ea typeface="Poppins" pitchFamily="34" charset="-122"/>
                <a:cs typeface="Poppins" pitchFamily="34" charset="-120"/>
              </a:rPr>
              <a:t>arXiv:2506.02153 · why small models win</a:t>
            </a:r>
            <a:endParaRPr lang="en-US" sz="1300" dirty="0"/>
          </a:p>
        </p:txBody>
      </p:sp>
      <p:sp>
        <p:nvSpPr>
          <p:cNvPr id="7" name="Text 5"/>
          <p:cNvSpPr/>
          <p:nvPr/>
        </p:nvSpPr>
        <p:spPr>
          <a:xfrm>
            <a:off x="640080" y="3840480"/>
            <a:ext cx="5486400" cy="594360"/>
          </a:xfrm>
          <a:prstGeom prst="rect">
            <a:avLst/>
          </a:prstGeom>
          <a:noFill/>
          <a:ln/>
        </p:spPr>
        <p:txBody>
          <a:bodyPr wrap="square" lIns="0" tIns="0" rIns="0" bIns="0" rtlCol="0" anchor="t"/>
          <a:lstStyle/>
          <a:p>
            <a:pPr marL="0" indent="0">
              <a:buNone/>
            </a:pPr>
            <a:r>
              <a:rPr lang="en-US" sz="1300" b="1" dirty="0">
                <a:solidFill>
                  <a:srgbClr val="FFFFFF"/>
                </a:solidFill>
                <a:latin typeface="Poppins" pitchFamily="34" charset="0"/>
                <a:ea typeface="Poppins" pitchFamily="34" charset="-122"/>
                <a:cs typeface="Poppins" pitchFamily="34" charset="-120"/>
              </a:rPr>
              <a:t>Rich Sutton — The Bitter Lesson</a:t>
            </a:r>
            <a:endParaRPr lang="en-US" sz="1300" dirty="0"/>
          </a:p>
          <a:p>
            <a:pPr marL="0" indent="0">
              <a:buNone/>
            </a:pPr>
            <a:r>
              <a:rPr lang="en-US" sz="1100" i="1" dirty="0">
                <a:solidFill>
                  <a:srgbClr val="B8C7BF"/>
                </a:solidFill>
                <a:latin typeface="Poppins" pitchFamily="34" charset="0"/>
                <a:ea typeface="Poppins" pitchFamily="34" charset="-122"/>
                <a:cs typeface="Poppins" pitchFamily="34" charset="-120"/>
              </a:rPr>
              <a:t>Essay · compute beats cleverness</a:t>
            </a:r>
            <a:endParaRPr lang="en-US" sz="1300" dirty="0"/>
          </a:p>
        </p:txBody>
      </p:sp>
      <p:sp>
        <p:nvSpPr>
          <p:cNvPr id="8" name="Text 6"/>
          <p:cNvSpPr/>
          <p:nvPr/>
        </p:nvSpPr>
        <p:spPr>
          <a:xfrm>
            <a:off x="6309360" y="1920240"/>
            <a:ext cx="5120640" cy="594360"/>
          </a:xfrm>
          <a:prstGeom prst="rect">
            <a:avLst/>
          </a:prstGeom>
          <a:noFill/>
          <a:ln/>
        </p:spPr>
        <p:txBody>
          <a:bodyPr wrap="square" lIns="0" tIns="0" rIns="0" bIns="0" rtlCol="0" anchor="t"/>
          <a:lstStyle/>
          <a:p>
            <a:pPr marL="0" indent="0">
              <a:buNone/>
            </a:pPr>
            <a:r>
              <a:rPr lang="en-US" sz="1300" b="1" dirty="0">
                <a:solidFill>
                  <a:srgbClr val="FFFFFF"/>
                </a:solidFill>
                <a:latin typeface="Poppins" pitchFamily="34" charset="0"/>
                <a:ea typeface="Poppins" pitchFamily="34" charset="-122"/>
                <a:cs typeface="Poppins" pitchFamily="34" charset="-120"/>
              </a:rPr>
              <a:t>Harness Engineering</a:t>
            </a:r>
            <a:endParaRPr lang="en-US" sz="1300" dirty="0"/>
          </a:p>
          <a:p>
            <a:pPr marL="0" indent="0">
              <a:buNone/>
            </a:pPr>
            <a:r>
              <a:rPr lang="en-US" sz="1100" i="1" dirty="0">
                <a:solidFill>
                  <a:srgbClr val="B8C7BF"/>
                </a:solidFill>
                <a:latin typeface="Poppins" pitchFamily="34" charset="0"/>
                <a:ea typeface="Poppins" pitchFamily="34" charset="-122"/>
                <a:cs typeface="Poppins" pitchFamily="34" charset="-120"/>
              </a:rPr>
              <a:t>YouTube · what wraps the model matters more</a:t>
            </a:r>
            <a:endParaRPr lang="en-US" sz="1300" dirty="0"/>
          </a:p>
        </p:txBody>
      </p:sp>
      <p:sp>
        <p:nvSpPr>
          <p:cNvPr id="9" name="Text 7"/>
          <p:cNvSpPr/>
          <p:nvPr/>
        </p:nvSpPr>
        <p:spPr>
          <a:xfrm>
            <a:off x="6309360" y="2560320"/>
            <a:ext cx="5120640" cy="594360"/>
          </a:xfrm>
          <a:prstGeom prst="rect">
            <a:avLst/>
          </a:prstGeom>
          <a:noFill/>
          <a:ln/>
        </p:spPr>
        <p:txBody>
          <a:bodyPr wrap="square" lIns="0" tIns="0" rIns="0" bIns="0" rtlCol="0" anchor="t"/>
          <a:lstStyle/>
          <a:p>
            <a:pPr marL="0" indent="0">
              <a:buNone/>
            </a:pPr>
            <a:r>
              <a:rPr lang="en-US" sz="1300" b="1" dirty="0">
                <a:solidFill>
                  <a:srgbClr val="FFFFFF"/>
                </a:solidFill>
                <a:latin typeface="Poppins" pitchFamily="34" charset="0"/>
                <a:ea typeface="Poppins" pitchFamily="34" charset="-122"/>
                <a:cs typeface="Poppins" pitchFamily="34" charset="-120"/>
              </a:rPr>
              <a:t>CRISPY / Dex — "Everything We Got Wrong About RPI"</a:t>
            </a:r>
            <a:endParaRPr lang="en-US" sz="1300" dirty="0"/>
          </a:p>
          <a:p>
            <a:pPr marL="0" indent="0">
              <a:buNone/>
            </a:pPr>
            <a:r>
              <a:rPr lang="en-US" sz="1100" i="1" dirty="0">
                <a:solidFill>
                  <a:srgbClr val="B8C7BF"/>
                </a:solidFill>
                <a:latin typeface="Poppins" pitchFamily="34" charset="0"/>
                <a:ea typeface="Poppins" pitchFamily="34" charset="-122"/>
                <a:cs typeface="Poppins" pitchFamily="34" charset="-120"/>
              </a:rPr>
              <a:t>YouTube · research-plan-implement evolved</a:t>
            </a:r>
            <a:endParaRPr lang="en-US" sz="1300" dirty="0"/>
          </a:p>
        </p:txBody>
      </p:sp>
      <p:sp>
        <p:nvSpPr>
          <p:cNvPr id="10" name="Text 8"/>
          <p:cNvSpPr/>
          <p:nvPr/>
        </p:nvSpPr>
        <p:spPr>
          <a:xfrm>
            <a:off x="6309360" y="3200400"/>
            <a:ext cx="5120640" cy="594360"/>
          </a:xfrm>
          <a:prstGeom prst="rect">
            <a:avLst/>
          </a:prstGeom>
          <a:noFill/>
          <a:ln/>
        </p:spPr>
        <p:txBody>
          <a:bodyPr wrap="square" lIns="0" tIns="0" rIns="0" bIns="0" rtlCol="0" anchor="t"/>
          <a:lstStyle/>
          <a:p>
            <a:pPr marL="0" indent="0">
              <a:buNone/>
            </a:pPr>
            <a:r>
              <a:rPr lang="en-US" sz="1300" b="1" dirty="0">
                <a:solidFill>
                  <a:srgbClr val="FFFFFF"/>
                </a:solidFill>
                <a:latin typeface="Poppins" pitchFamily="34" charset="0"/>
                <a:ea typeface="Poppins" pitchFamily="34" charset="-122"/>
                <a:cs typeface="Poppins" pitchFamily="34" charset="-120"/>
              </a:rPr>
              <a:t>Simon Willison — Dark Factories</a:t>
            </a:r>
            <a:endParaRPr lang="en-US" sz="1300" dirty="0"/>
          </a:p>
          <a:p>
            <a:pPr marL="0" indent="0">
              <a:buNone/>
            </a:pPr>
            <a:r>
              <a:rPr lang="en-US" sz="1100" i="1" dirty="0">
                <a:solidFill>
                  <a:srgbClr val="B8C7BF"/>
                </a:solidFill>
                <a:latin typeface="Poppins" pitchFamily="34" charset="0"/>
                <a:ea typeface="Poppins" pitchFamily="34" charset="-122"/>
                <a:cs typeface="Poppins" pitchFamily="34" charset="-120"/>
              </a:rPr>
              <a:t>Blog · the public-facing pattern catalogue</a:t>
            </a:r>
            <a:endParaRPr lang="en-US" sz="1300" dirty="0"/>
          </a:p>
        </p:txBody>
      </p:sp>
      <p:sp>
        <p:nvSpPr>
          <p:cNvPr id="11" name="Shape 9"/>
          <p:cNvSpPr/>
          <p:nvPr/>
        </p:nvSpPr>
        <p:spPr>
          <a:xfrm>
            <a:off x="640080" y="4937760"/>
            <a:ext cx="1280160" cy="1280160"/>
          </a:xfrm>
          <a:prstGeom prst="rect">
            <a:avLst/>
          </a:prstGeom>
          <a:solidFill>
            <a:srgbClr val="1C2D24"/>
          </a:solidFill>
          <a:ln w="25400">
            <a:solidFill>
              <a:srgbClr val="42FF8A"/>
            </a:solidFill>
            <a:prstDash val="dash"/>
          </a:ln>
        </p:spPr>
        <p:txBody>
          <a:bodyPr/>
          <a:lstStyle/>
          <a:p>
            <a:endParaRPr lang="en-US"/>
          </a:p>
        </p:txBody>
      </p:sp>
      <p:sp>
        <p:nvSpPr>
          <p:cNvPr id="12" name="Text 10"/>
          <p:cNvSpPr/>
          <p:nvPr/>
        </p:nvSpPr>
        <p:spPr>
          <a:xfrm>
            <a:off x="640080" y="4937760"/>
            <a:ext cx="1280160" cy="1280160"/>
          </a:xfrm>
          <a:prstGeom prst="rect">
            <a:avLst/>
          </a:prstGeom>
          <a:noFill/>
          <a:ln/>
        </p:spPr>
        <p:txBody>
          <a:bodyPr wrap="square" lIns="0" tIns="0" rIns="0" bIns="0" rtlCol="0" anchor="ctr"/>
          <a:lstStyle/>
          <a:p>
            <a:pPr marL="0" indent="0" algn="ctr">
              <a:buNone/>
            </a:pPr>
            <a:r>
              <a:rPr lang="en-US" sz="1200" b="1" kern="0" spc="400" dirty="0">
                <a:solidFill>
                  <a:srgbClr val="42FF8A"/>
                </a:solidFill>
                <a:latin typeface="Poppins" pitchFamily="34" charset="0"/>
                <a:ea typeface="Poppins" pitchFamily="34" charset="-122"/>
                <a:cs typeface="Poppins" pitchFamily="34" charset="-120"/>
              </a:rPr>
              <a:t>QR</a:t>
            </a:r>
            <a:endParaRPr lang="en-US" sz="1200" dirty="0"/>
          </a:p>
          <a:p>
            <a:pPr marL="0" indent="0" algn="ctr">
              <a:buNone/>
            </a:pPr>
            <a:r>
              <a:rPr lang="en-US" sz="1200" b="1" kern="0" spc="400" dirty="0">
                <a:solidFill>
                  <a:srgbClr val="42FF8A"/>
                </a:solidFill>
                <a:latin typeface="Poppins" pitchFamily="34" charset="0"/>
                <a:ea typeface="Poppins" pitchFamily="34" charset="-122"/>
                <a:cs typeface="Poppins" pitchFamily="34" charset="-120"/>
              </a:rPr>
              <a:t>code</a:t>
            </a:r>
            <a:endParaRPr lang="en-US" sz="1200" dirty="0"/>
          </a:p>
        </p:txBody>
      </p:sp>
      <p:sp>
        <p:nvSpPr>
          <p:cNvPr id="13" name="Text 11"/>
          <p:cNvSpPr/>
          <p:nvPr/>
        </p:nvSpPr>
        <p:spPr>
          <a:xfrm>
            <a:off x="2956560" y="4983480"/>
            <a:ext cx="5486400" cy="1280160"/>
          </a:xfrm>
          <a:prstGeom prst="rect">
            <a:avLst/>
          </a:prstGeom>
          <a:noFill/>
          <a:ln/>
        </p:spPr>
        <p:txBody>
          <a:bodyPr wrap="square" lIns="0" tIns="0" rIns="0" bIns="0" rtlCol="0" anchor="ctr"/>
          <a:lstStyle/>
          <a:p>
            <a:pPr marL="0" indent="0">
              <a:buNone/>
            </a:pPr>
            <a:r>
              <a:rPr lang="en-US" sz="1800" b="1" dirty="0">
                <a:solidFill>
                  <a:srgbClr val="42FF8A"/>
                </a:solidFill>
                <a:latin typeface="Poppins" pitchFamily="34" charset="0"/>
                <a:ea typeface="Poppins" pitchFamily="34" charset="-122"/>
                <a:cs typeface="Poppins" pitchFamily="34" charset="-120"/>
              </a:rPr>
              <a:t>Rich Woollcott</a:t>
            </a:r>
            <a:endParaRPr lang="en-US" sz="1800" dirty="0"/>
          </a:p>
          <a:p>
            <a:pPr marL="0" indent="0">
              <a:buNone/>
            </a:pPr>
            <a:r>
              <a:rPr lang="en-US" sz="1300" dirty="0">
                <a:solidFill>
                  <a:srgbClr val="FFFFFF"/>
                </a:solidFill>
                <a:latin typeface="Poppins" pitchFamily="34" charset="0"/>
                <a:ea typeface="Poppins" pitchFamily="34" charset="-122"/>
                <a:cs typeface="Poppins" pitchFamily="34" charset="-120"/>
              </a:rPr>
              <a:t>rich@appmilla.com</a:t>
            </a:r>
            <a:endParaRPr lang="en-US" sz="1800" dirty="0"/>
          </a:p>
          <a:p>
            <a:pPr marL="0" indent="0">
              <a:buNone/>
            </a:pPr>
            <a:r>
              <a:rPr lang="en-US" sz="1200" i="1" dirty="0">
                <a:solidFill>
                  <a:srgbClr val="B8C7BF"/>
                </a:solidFill>
                <a:latin typeface="Poppins" pitchFamily="34" charset="0"/>
                <a:ea typeface="Poppins" pitchFamily="34" charset="-122"/>
                <a:cs typeface="Poppins" pitchFamily="34" charset="-120"/>
              </a:rPr>
              <a:t>YouTube · @RichWoollcott — channel coming soon</a:t>
            </a:r>
            <a:endParaRPr lang="en-US" sz="1800" dirty="0"/>
          </a:p>
          <a:p>
            <a:pPr marL="0" indent="0">
              <a:buNone/>
            </a:pPr>
            <a:r>
              <a:rPr lang="en-US" sz="1300" dirty="0">
                <a:solidFill>
                  <a:srgbClr val="FFFFFF"/>
                </a:solidFill>
                <a:latin typeface="Poppins" pitchFamily="34" charset="0"/>
                <a:ea typeface="Poppins" pitchFamily="34" charset="-122"/>
                <a:cs typeface="Poppins" pitchFamily="34" charset="-120"/>
              </a:rPr>
              <a:t>appmilla.com</a:t>
            </a:r>
            <a:endParaRPr lang="en-US" sz="1800" dirty="0"/>
          </a:p>
        </p:txBody>
      </p:sp>
      <p:pic>
        <p:nvPicPr>
          <p:cNvPr id="14" name="Image 0" descr="/sessions/festive-clever-lovelace/mnt/outputs/appmilla-icon-only-darkbg.png"/>
          <p:cNvPicPr>
            <a:picLocks noChangeAspect="1"/>
          </p:cNvPicPr>
          <p:nvPr/>
        </p:nvPicPr>
        <p:blipFill>
          <a:blip r:embed="rId3"/>
          <a:stretch>
            <a:fillRect/>
          </a:stretch>
        </p:blipFill>
        <p:spPr>
          <a:xfrm>
            <a:off x="9921240" y="5394960"/>
            <a:ext cx="731520" cy="479146"/>
          </a:xfrm>
          <a:prstGeom prst="rect">
            <a:avLst/>
          </a:prstGeom>
        </p:spPr>
      </p:pic>
      <p:sp>
        <p:nvSpPr>
          <p:cNvPr id="15" name="Text 12"/>
          <p:cNvSpPr/>
          <p:nvPr/>
        </p:nvSpPr>
        <p:spPr>
          <a:xfrm>
            <a:off x="10698480" y="5303520"/>
            <a:ext cx="1554480" cy="640080"/>
          </a:xfrm>
          <a:prstGeom prst="rect">
            <a:avLst/>
          </a:prstGeom>
          <a:noFill/>
          <a:ln/>
        </p:spPr>
        <p:txBody>
          <a:bodyPr wrap="square" lIns="0" tIns="0" rIns="0" bIns="0" rtlCol="0" anchor="ctr"/>
          <a:lstStyle/>
          <a:p>
            <a:pPr marL="0" indent="0">
              <a:buNone/>
            </a:pPr>
            <a:r>
              <a:rPr lang="en-US" sz="2600" b="1" kern="0" spc="-100" dirty="0">
                <a:solidFill>
                  <a:srgbClr val="FFFFFF"/>
                </a:solidFill>
                <a:latin typeface="Poppins" pitchFamily="34" charset="0"/>
                <a:ea typeface="Poppins" pitchFamily="34" charset="-122"/>
                <a:cs typeface="Poppins" pitchFamily="34" charset="-120"/>
              </a:rPr>
              <a:t>appmilla</a:t>
            </a:r>
            <a:endParaRPr lang="en-US" sz="2600" dirty="0"/>
          </a:p>
        </p:txBody>
      </p:sp>
      <p:pic>
        <p:nvPicPr>
          <p:cNvPr id="17" name="Picture 16">
            <a:extLst>
              <a:ext uri="{FF2B5EF4-FFF2-40B4-BE49-F238E27FC236}">
                <a16:creationId xmlns:a16="http://schemas.microsoft.com/office/drawing/2014/main" id="{371C6EC5-A2BF-74CD-A2E9-0FBEB6FF0AEC}"/>
              </a:ext>
            </a:extLst>
          </p:cNvPr>
          <p:cNvPicPr>
            <a:picLocks noChangeAspect="1"/>
          </p:cNvPicPr>
          <p:nvPr/>
        </p:nvPicPr>
        <p:blipFill>
          <a:blip r:embed="rId4"/>
          <a:stretch>
            <a:fillRect/>
          </a:stretch>
        </p:blipFill>
        <p:spPr>
          <a:xfrm>
            <a:off x="640080" y="4480560"/>
            <a:ext cx="1973580" cy="19735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1089</TotalTime>
  <Words>5271</Words>
  <Application>Microsoft Macintosh PowerPoint</Application>
  <PresentationFormat>Widescreen</PresentationFormat>
  <Paragraphs>403</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Consolas</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Appmilla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The Year of the Software Factory</dc:title>
  <dc:subject>PptxGenJS Presentation</dc:subject>
  <dc:creator>Rich Woollcott</dc:creator>
  <cp:lastModifiedBy>Woollcott, Richard (Basingstoke)</cp:lastModifiedBy>
  <cp:revision>41</cp:revision>
  <dcterms:created xsi:type="dcterms:W3CDTF">2026-05-14T15:36:08Z</dcterms:created>
  <dcterms:modified xsi:type="dcterms:W3CDTF">2026-05-16T08:11:59Z</dcterms:modified>
</cp:coreProperties>
</file>